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147" r:id="rId2"/>
    <p:sldId id="3104" r:id="rId3"/>
    <p:sldId id="3096" r:id="rId4"/>
    <p:sldId id="3112" r:id="rId5"/>
    <p:sldId id="288" r:id="rId6"/>
    <p:sldId id="289" r:id="rId7"/>
    <p:sldId id="3100" r:id="rId8"/>
    <p:sldId id="3134" r:id="rId9"/>
    <p:sldId id="296" r:id="rId10"/>
    <p:sldId id="3159" r:id="rId11"/>
    <p:sldId id="3149" r:id="rId12"/>
    <p:sldId id="297" r:id="rId13"/>
    <p:sldId id="3094" r:id="rId14"/>
    <p:sldId id="3097" r:id="rId15"/>
    <p:sldId id="3098" r:id="rId16"/>
    <p:sldId id="292" r:id="rId17"/>
    <p:sldId id="293" r:id="rId18"/>
    <p:sldId id="290" r:id="rId19"/>
    <p:sldId id="291" r:id="rId20"/>
    <p:sldId id="3103" r:id="rId21"/>
    <p:sldId id="3075" r:id="rId22"/>
    <p:sldId id="3111" r:id="rId23"/>
    <p:sldId id="317" r:id="rId24"/>
    <p:sldId id="3139" r:id="rId25"/>
    <p:sldId id="3110" r:id="rId26"/>
    <p:sldId id="3090" r:id="rId27"/>
    <p:sldId id="3151" r:id="rId28"/>
    <p:sldId id="295" r:id="rId29"/>
    <p:sldId id="3224" r:id="rId30"/>
    <p:sldId id="305" r:id="rId31"/>
    <p:sldId id="3152" r:id="rId32"/>
    <p:sldId id="3132" r:id="rId33"/>
    <p:sldId id="3141" r:id="rId34"/>
    <p:sldId id="3228" r:id="rId3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88787" autoAdjust="0"/>
  </p:normalViewPr>
  <p:slideViewPr>
    <p:cSldViewPr snapToGrid="0">
      <p:cViewPr varScale="1">
        <p:scale>
          <a:sx n="113" d="100"/>
          <a:sy n="113"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33A4AAF-C3AA-4965-AA9D-61AFA3BB4093}" type="datetimeFigureOut">
              <a:rPr kumimoji="1" lang="ja-JP" altLang="en-US" smtClean="0"/>
              <a:t>2024/11/4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832C71F-F9E4-4032-A1DC-E7A885B4A3DB}" type="slidenum">
              <a:rPr kumimoji="1" lang="ja-JP" altLang="en-US" smtClean="0"/>
              <a:t>‹#›</a:t>
            </a:fld>
            <a:endParaRPr kumimoji="1" lang="ja-JP" altLang="en-US"/>
          </a:p>
        </p:txBody>
      </p:sp>
    </p:spTree>
    <p:extLst>
      <p:ext uri="{BB962C8B-B14F-4D97-AF65-F5344CB8AC3E}">
        <p14:creationId xmlns:p14="http://schemas.microsoft.com/office/powerpoint/2010/main" val="3827990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12</a:t>
            </a:fld>
            <a:endParaRPr kumimoji="1" lang="ja-JP" altLang="en-US"/>
          </a:p>
        </p:txBody>
      </p:sp>
    </p:spTree>
    <p:extLst>
      <p:ext uri="{BB962C8B-B14F-4D97-AF65-F5344CB8AC3E}">
        <p14:creationId xmlns:p14="http://schemas.microsoft.com/office/powerpoint/2010/main" val="22312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3DD230-FCDC-4B00-B5D4-1931FA00862A}" type="slidenum">
              <a:rPr kumimoji="1" lang="ja-JP" altLang="en-US" smtClean="0"/>
              <a:t>28</a:t>
            </a:fld>
            <a:endParaRPr kumimoji="1" lang="ja-JP" altLang="en-US"/>
          </a:p>
        </p:txBody>
      </p:sp>
    </p:spTree>
    <p:extLst>
      <p:ext uri="{BB962C8B-B14F-4D97-AF65-F5344CB8AC3E}">
        <p14:creationId xmlns:p14="http://schemas.microsoft.com/office/powerpoint/2010/main" val="26559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3DD230-FCDC-4B00-B5D4-1931FA00862A}" type="slidenum">
              <a:rPr kumimoji="1" lang="ja-JP" altLang="en-US" smtClean="0"/>
              <a:t>29</a:t>
            </a:fld>
            <a:endParaRPr kumimoji="1" lang="ja-JP" altLang="en-US"/>
          </a:p>
        </p:txBody>
      </p:sp>
    </p:spTree>
    <p:extLst>
      <p:ext uri="{BB962C8B-B14F-4D97-AF65-F5344CB8AC3E}">
        <p14:creationId xmlns:p14="http://schemas.microsoft.com/office/powerpoint/2010/main" val="198130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31</a:t>
            </a:fld>
            <a:endParaRPr kumimoji="1" lang="ja-JP" altLang="en-US"/>
          </a:p>
        </p:txBody>
      </p:sp>
    </p:spTree>
    <p:extLst>
      <p:ext uri="{BB962C8B-B14F-4D97-AF65-F5344CB8AC3E}">
        <p14:creationId xmlns:p14="http://schemas.microsoft.com/office/powerpoint/2010/main" val="2431791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210325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88367-AE55-795E-E91E-B123ED32EB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E16C7A-2502-288A-F4E4-D58FB6EA80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DE0778-288A-68FA-E36A-15DE1C8B623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46B574BD-AF86-46D8-3854-B47899BEA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5B5DC2-EC71-DE66-871F-15FCFDA638C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0139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049335-6783-EC55-DCEB-F3158F00C0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E9A39-2449-2E5D-363B-F4092D484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C24180-95AF-4B0C-B15A-0C3A3936CA4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2F2B5C6-2D1F-8971-6D9A-BC28382C22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C5E87-1F15-F634-F1FB-2F17ED78997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98461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73836" y="1805940"/>
            <a:ext cx="10243185" cy="0"/>
          </a:xfrm>
          <a:custGeom>
            <a:avLst/>
            <a:gdLst/>
            <a:ahLst/>
            <a:cxnLst/>
            <a:rect l="l" t="t" r="r" b="b"/>
            <a:pathLst>
              <a:path w="10243185">
                <a:moveTo>
                  <a:pt x="0" y="0"/>
                </a:moveTo>
                <a:lnTo>
                  <a:pt x="10243121" y="0"/>
                </a:lnTo>
              </a:path>
            </a:pathLst>
          </a:custGeom>
          <a:ln w="6350">
            <a:solidFill>
              <a:srgbClr val="212A35"/>
            </a:solidFill>
          </a:ln>
        </p:spPr>
        <p:txBody>
          <a:bodyPr wrap="square" lIns="0" tIns="0" rIns="0" bIns="0" rtlCol="0"/>
          <a:lstStyle/>
          <a:p>
            <a:endParaRPr/>
          </a:p>
        </p:txBody>
      </p:sp>
      <p:pic>
        <p:nvPicPr>
          <p:cNvPr id="17" name="bg object 17"/>
          <p:cNvPicPr/>
          <p:nvPr/>
        </p:nvPicPr>
        <p:blipFill>
          <a:blip r:embed="rId2" cstate="print"/>
          <a:stretch>
            <a:fillRect/>
          </a:stretch>
        </p:blipFill>
        <p:spPr>
          <a:xfrm>
            <a:off x="5369052" y="1054608"/>
            <a:ext cx="1453895" cy="1519427"/>
          </a:xfrm>
          <a:prstGeom prst="rect">
            <a:avLst/>
          </a:prstGeom>
        </p:spPr>
      </p:pic>
      <p:sp>
        <p:nvSpPr>
          <p:cNvPr id="2" name="Holder 2"/>
          <p:cNvSpPr>
            <a:spLocks noGrp="1"/>
          </p:cNvSpPr>
          <p:nvPr>
            <p:ph type="ftr" sz="quarter" idx="5"/>
          </p:nvPr>
        </p:nvSpPr>
        <p:spPr/>
        <p:txBody>
          <a:bodyPr lIns="0" tIns="0" rIns="0" bIns="0"/>
          <a:lstStyle>
            <a:lvl1pPr>
              <a:defRPr sz="1200" b="0" i="0">
                <a:solidFill>
                  <a:schemeClr val="tx1"/>
                </a:solidFill>
                <a:latin typeface="Arial Narrow"/>
                <a:cs typeface="Arial Narrow"/>
              </a:defRPr>
            </a:lvl1pPr>
          </a:lstStyle>
          <a:p>
            <a:pPr marL="12700">
              <a:lnSpc>
                <a:spcPct val="100000"/>
              </a:lnSpc>
              <a:spcBef>
                <a:spcPts val="20"/>
              </a:spcBef>
            </a:pPr>
            <a:r>
              <a:rPr spc="-10" dirty="0"/>
              <a:t>UNCLASSIFIED</a:t>
            </a:r>
          </a:p>
        </p:txBody>
      </p:sp>
      <p:sp>
        <p:nvSpPr>
          <p:cNvPr id="3" name="Holder 3"/>
          <p:cNvSpPr>
            <a:spLocks noGrp="1"/>
          </p:cNvSpPr>
          <p:nvPr>
            <p:ph type="dt" sz="half" idx="6"/>
          </p:nvPr>
        </p:nvSpPr>
        <p:spPr/>
        <p:txBody>
          <a:bodyPr lIns="0" tIns="0" rIns="0" bIns="0"/>
          <a:lstStyle>
            <a:lvl1pPr>
              <a:defRPr sz="1050" b="0" i="0">
                <a:solidFill>
                  <a:schemeClr val="tx1"/>
                </a:solidFill>
                <a:latin typeface="Garamond"/>
                <a:cs typeface="Garamond"/>
              </a:defRPr>
            </a:lvl1pPr>
          </a:lstStyle>
          <a:p>
            <a:pPr marL="12700" marR="5080" indent="784225">
              <a:lnSpc>
                <a:spcPts val="1260"/>
              </a:lnSpc>
            </a:pPr>
            <a:r>
              <a:rPr dirty="0"/>
              <a:t>U.S.</a:t>
            </a:r>
            <a:r>
              <a:rPr spc="-15" dirty="0"/>
              <a:t> </a:t>
            </a:r>
            <a:r>
              <a:rPr dirty="0"/>
              <a:t>Department</a:t>
            </a:r>
            <a:r>
              <a:rPr spc="-50" dirty="0"/>
              <a:t> </a:t>
            </a:r>
            <a:r>
              <a:rPr dirty="0"/>
              <a:t>of</a:t>
            </a:r>
            <a:r>
              <a:rPr spc="-10" dirty="0"/>
              <a:t> </a:t>
            </a:r>
            <a:r>
              <a:rPr dirty="0"/>
              <a:t>Defense</a:t>
            </a:r>
            <a:r>
              <a:rPr spc="-30" dirty="0"/>
              <a:t> </a:t>
            </a:r>
            <a:r>
              <a:rPr spc="-50" dirty="0"/>
              <a:t>&amp; </a:t>
            </a:r>
            <a:r>
              <a:rPr dirty="0"/>
              <a:t>Office</a:t>
            </a:r>
            <a:r>
              <a:rPr spc="-15" dirty="0"/>
              <a:t> </a:t>
            </a:r>
            <a:r>
              <a:rPr dirty="0"/>
              <a:t>of</a:t>
            </a:r>
            <a:r>
              <a:rPr spc="-20" dirty="0"/>
              <a:t> </a:t>
            </a:r>
            <a:r>
              <a:rPr dirty="0"/>
              <a:t>the</a:t>
            </a:r>
            <a:r>
              <a:rPr spc="-20" dirty="0"/>
              <a:t> </a:t>
            </a:r>
            <a:r>
              <a:rPr dirty="0"/>
              <a:t>Director</a:t>
            </a:r>
            <a:r>
              <a:rPr spc="-30" dirty="0"/>
              <a:t> </a:t>
            </a:r>
            <a:r>
              <a:rPr dirty="0"/>
              <a:t>of</a:t>
            </a:r>
            <a:r>
              <a:rPr spc="-5" dirty="0"/>
              <a:t> </a:t>
            </a:r>
            <a:r>
              <a:rPr dirty="0"/>
              <a:t>National</a:t>
            </a:r>
            <a:r>
              <a:rPr spc="-50" dirty="0"/>
              <a:t> </a:t>
            </a:r>
            <a:r>
              <a:rPr spc="-10" dirty="0"/>
              <a:t>Intelligence</a:t>
            </a:r>
          </a:p>
        </p:txBody>
      </p:sp>
      <p:sp>
        <p:nvSpPr>
          <p:cNvPr id="4" name="Holder 4"/>
          <p:cNvSpPr>
            <a:spLocks noGrp="1"/>
          </p:cNvSpPr>
          <p:nvPr>
            <p:ph type="sldNum" sz="quarter" idx="7"/>
          </p:nvPr>
        </p:nvSpPr>
        <p:spPr/>
        <p:txBody>
          <a:bodyPr lIns="0" tIns="0" rIns="0" bIns="0"/>
          <a:lstStyle>
            <a:lvl1pPr>
              <a:defRPr sz="1400" b="0" i="0">
                <a:solidFill>
                  <a:srgbClr val="A6A6A6"/>
                </a:solidFill>
                <a:latin typeface="Agency FB"/>
                <a:cs typeface="Agency FB"/>
              </a:defRPr>
            </a:lvl1pPr>
          </a:lstStyle>
          <a:p>
            <a:pPr marL="267970">
              <a:lnSpc>
                <a:spcPct val="100000"/>
              </a:lnSpc>
              <a:spcBef>
                <a:spcPts val="80"/>
              </a:spcBef>
            </a:pPr>
            <a:fld id="{81D60167-4931-47E6-BA6A-407CBD079E47}" type="slidenum">
              <a:rPr spc="-50" dirty="0"/>
              <a:t>‹#›</a:t>
            </a:fld>
            <a:endParaRPr spc="-50" dirty="0"/>
          </a:p>
          <a:p>
            <a:pPr marL="12700">
              <a:lnSpc>
                <a:spcPct val="100000"/>
              </a:lnSpc>
              <a:spcBef>
                <a:spcPts val="225"/>
              </a:spcBef>
            </a:pPr>
            <a:r>
              <a:rPr sz="800" dirty="0">
                <a:solidFill>
                  <a:srgbClr val="D0CECE"/>
                </a:solidFill>
                <a:latin typeface="Calibri"/>
                <a:cs typeface="Calibri"/>
              </a:rPr>
              <a:t>DoD</a:t>
            </a:r>
            <a:r>
              <a:rPr sz="800" spc="-40" dirty="0">
                <a:solidFill>
                  <a:srgbClr val="D0CECE"/>
                </a:solidFill>
                <a:latin typeface="Calibri"/>
                <a:cs typeface="Calibri"/>
              </a:rPr>
              <a:t> </a:t>
            </a:r>
            <a:r>
              <a:rPr sz="800" dirty="0">
                <a:solidFill>
                  <a:srgbClr val="D0CECE"/>
                </a:solidFill>
                <a:latin typeface="Calibri"/>
                <a:cs typeface="Calibri"/>
              </a:rPr>
              <a:t>PPR</a:t>
            </a:r>
            <a:r>
              <a:rPr sz="800" spc="-35" dirty="0">
                <a:solidFill>
                  <a:srgbClr val="D0CECE"/>
                </a:solidFill>
                <a:latin typeface="Calibri"/>
                <a:cs typeface="Calibri"/>
              </a:rPr>
              <a:t> </a:t>
            </a:r>
            <a:r>
              <a:rPr sz="800" dirty="0">
                <a:solidFill>
                  <a:srgbClr val="D0CECE"/>
                </a:solidFill>
                <a:latin typeface="Calibri"/>
                <a:cs typeface="Calibri"/>
              </a:rPr>
              <a:t>Approved</a:t>
            </a:r>
            <a:r>
              <a:rPr sz="800" spc="-15" dirty="0">
                <a:solidFill>
                  <a:srgbClr val="D0CECE"/>
                </a:solidFill>
                <a:latin typeface="Calibri"/>
                <a:cs typeface="Calibri"/>
              </a:rPr>
              <a:t> </a:t>
            </a:r>
            <a:r>
              <a:rPr sz="800" dirty="0">
                <a:solidFill>
                  <a:srgbClr val="D0CECE"/>
                </a:solidFill>
                <a:latin typeface="Calibri"/>
                <a:cs typeface="Calibri"/>
              </a:rPr>
              <a:t>Slide,</a:t>
            </a:r>
            <a:r>
              <a:rPr sz="800" spc="-10" dirty="0">
                <a:solidFill>
                  <a:srgbClr val="D0CECE"/>
                </a:solidFill>
                <a:latin typeface="Calibri"/>
                <a:cs typeface="Calibri"/>
              </a:rPr>
              <a:t> </a:t>
            </a:r>
            <a:r>
              <a:rPr sz="800" dirty="0">
                <a:solidFill>
                  <a:srgbClr val="D0CECE"/>
                </a:solidFill>
                <a:latin typeface="Calibri"/>
                <a:cs typeface="Calibri"/>
              </a:rPr>
              <a:t>Case</a:t>
            </a:r>
            <a:r>
              <a:rPr sz="800" spc="-35" dirty="0">
                <a:solidFill>
                  <a:srgbClr val="D0CECE"/>
                </a:solidFill>
                <a:latin typeface="Calibri"/>
                <a:cs typeface="Calibri"/>
              </a:rPr>
              <a:t> </a:t>
            </a:r>
            <a:r>
              <a:rPr sz="800" dirty="0">
                <a:solidFill>
                  <a:srgbClr val="D0CECE"/>
                </a:solidFill>
                <a:latin typeface="Calibri"/>
                <a:cs typeface="Calibri"/>
              </a:rPr>
              <a:t>23-S-</a:t>
            </a:r>
            <a:r>
              <a:rPr sz="800" spc="-20" dirty="0">
                <a:solidFill>
                  <a:srgbClr val="D0CECE"/>
                </a:solidFill>
                <a:latin typeface="Calibri"/>
                <a:cs typeface="Calibri"/>
              </a:rPr>
              <a:t>0802</a:t>
            </a:r>
            <a:endParaRPr sz="800">
              <a:latin typeface="Calibri"/>
              <a:cs typeface="Calibri"/>
            </a:endParaRPr>
          </a:p>
        </p:txBody>
      </p:sp>
    </p:spTree>
    <p:extLst>
      <p:ext uri="{BB962C8B-B14F-4D97-AF65-F5344CB8AC3E}">
        <p14:creationId xmlns:p14="http://schemas.microsoft.com/office/powerpoint/2010/main" val="459962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99ABF-DF1A-C2AB-CDE5-7A5289DC38E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814B41-F52C-4124-FBE5-6914C66DD1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DD0DFC-4A6E-6CBA-8016-A2614F8C70C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3EC3CD1-561F-2D0D-EEB5-749E7E19FF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682A52-A190-94C2-41B4-56FC57C81D7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79088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E4C647-361F-E81F-DEF4-44AEE74D14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91D529-A48B-F12F-13BD-0DE34C81A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B09B2D-4E91-514E-C317-7882C56C4924}"/>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B2A090F-980F-C3EB-6184-7F66B627EF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6B113C-42F1-1C7B-F775-A6B08388100B}"/>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9103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4636EF-AD0A-9A86-C472-B627B43859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4F57F9-1538-A633-F114-FCE58E9C930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5589283-2F94-9203-BFBE-FCB866CBBB0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BCB473-17EE-9658-EA88-88C240EDE10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A87242A1-40DF-94FC-A1C7-52A912EA49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1F6EB2-3285-33CF-E39E-D30D21542CEE}"/>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31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EE37C-6018-6FB1-8C3A-DB1999E3C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C0C583-462C-83A1-2AC9-7A94A67A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307FAF-381F-E5B2-D5E3-FC7145199C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021F82-007C-8AAD-7B94-3605DF45C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F9803B-C3F5-9427-D3F4-8261A0EF8B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2687A1-7365-CE67-0C00-6A251277087D}"/>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8" name="フッター プレースホルダー 7">
            <a:extLst>
              <a:ext uri="{FF2B5EF4-FFF2-40B4-BE49-F238E27FC236}">
                <a16:creationId xmlns:a16="http://schemas.microsoft.com/office/drawing/2014/main" id="{8858201C-9FB8-D31A-3F67-C6C8877CA5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D11E6B-27CF-EEDC-5158-73E807360DD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51190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F892C-BEB3-A461-B1DD-0CBB1F30D2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0EF49F-1B92-3521-4913-92AB639092F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4" name="フッター プレースホルダー 3">
            <a:extLst>
              <a:ext uri="{FF2B5EF4-FFF2-40B4-BE49-F238E27FC236}">
                <a16:creationId xmlns:a16="http://schemas.microsoft.com/office/drawing/2014/main" id="{C7A383A0-DDEB-47EB-379A-5207AFD5E9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E08D3A0-C435-551B-5364-D2822FE9ACE5}"/>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64367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98E4D5-2FBB-2322-9A7F-194858BB7865}"/>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3" name="フッター プレースホルダー 2">
            <a:extLst>
              <a:ext uri="{FF2B5EF4-FFF2-40B4-BE49-F238E27FC236}">
                <a16:creationId xmlns:a16="http://schemas.microsoft.com/office/drawing/2014/main" id="{AD0D78AF-34D0-1A0E-4626-0B1640CD13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6FBD1-71DB-267F-4DC4-0FA6B00278B4}"/>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2534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9269A-1AA7-35E7-D97E-93AB78598D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8CBA4-FAA6-D4B0-17DD-5D2EB75E8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2D2D47-8F06-C0B5-80DB-F03EA979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AD67EA-4A60-9B9D-D5AC-D0AB878ACAA9}"/>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C2FF771D-68C0-95CD-15EB-5B619005A1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91B1ED-ED55-E989-0FD2-32567B592458}"/>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13716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F078E-F656-BF03-8CB9-CD70604DBA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CB5BF-A918-A0F0-BCF4-2A94FCB73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67E11F-44F0-F9F3-D9D4-64C4F9291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32CA0D-A32B-10CA-6BF1-98C1B3813BEF}"/>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BFDA599A-C2A6-6A06-1B4C-EC21F9868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CB8E5A-3DD9-7EE5-AEDB-70A1538C15A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75659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8D4815-42BF-6197-ADE6-AC7E6635F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5E085-2544-6EC4-6803-FDD5097B8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58068B-CBB5-4297-46FA-5B893161C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7D84DF6-DDB8-9C5C-C60E-E74B25469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8A9C687-FEA1-496C-F1E0-A14C2CB05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1777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jp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jp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nasa.gov/feature/nasa-to-set-up-independent-study-on-unidentified-aerial-phenomena/"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644170"/>
            <a:ext cx="12191999" cy="1569660"/>
          </a:xfrm>
          <a:prstGeom prst="rect">
            <a:avLst/>
          </a:prstGeom>
          <a:noFill/>
        </p:spPr>
        <p:txBody>
          <a:bodyPr wrap="square" rtlCol="0">
            <a:spAutoFit/>
          </a:bodyPr>
          <a:lstStyle/>
          <a:p>
            <a:pPr algn="ctr"/>
            <a:r>
              <a:rPr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連邦議会の動向</a:t>
            </a:r>
            <a:endPar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108171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4537CBC-D84C-D9FB-DCC6-895D2EBB477B}"/>
              </a:ext>
            </a:extLst>
          </p:cNvPr>
          <p:cNvPicPr>
            <a:picLocks noChangeAspect="1"/>
          </p:cNvPicPr>
          <p:nvPr/>
        </p:nvPicPr>
        <p:blipFill>
          <a:blip r:embed="rId2"/>
          <a:stretch>
            <a:fillRect/>
          </a:stretch>
        </p:blipFill>
        <p:spPr>
          <a:xfrm>
            <a:off x="0" y="473551"/>
            <a:ext cx="6794340" cy="6397742"/>
          </a:xfrm>
          <a:prstGeom prst="rect">
            <a:avLst/>
          </a:prstGeom>
        </p:spPr>
      </p:pic>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参考</a:t>
            </a:r>
            <a:r>
              <a:rPr lang="en-US" altLang="ja-JP" sz="2400" b="1" dirty="0">
                <a:latin typeface="BIZ UDPゴシック" panose="020B0400000000000000" pitchFamily="50" charset="-128"/>
                <a:ea typeface="BIZ UDPゴシック" panose="020B0400000000000000" pitchFamily="50" charset="-128"/>
              </a:rPr>
              <a:t>】 </a:t>
            </a:r>
            <a:r>
              <a:rPr lang="ja-JP" altLang="en-US" sz="2400" b="1" dirty="0">
                <a:latin typeface="BIZ UDPゴシック" panose="020B0400000000000000" pitchFamily="50" charset="-128"/>
                <a:ea typeface="BIZ UDPゴシック" panose="020B0400000000000000" pitchFamily="50" charset="-128"/>
              </a:rPr>
              <a:t>国防授権法２０２５</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575CB7AD-6B28-2E48-354A-955E76070F7D}"/>
              </a:ext>
            </a:extLst>
          </p:cNvPr>
          <p:cNvSpPr txBox="1"/>
          <p:nvPr/>
        </p:nvSpPr>
        <p:spPr>
          <a:xfrm>
            <a:off x="6794340" y="6393440"/>
            <a:ext cx="5330111" cy="430887"/>
          </a:xfrm>
          <a:prstGeom prst="rect">
            <a:avLst/>
          </a:prstGeom>
          <a:noFill/>
        </p:spPr>
        <p:txBody>
          <a:bodyPr wrap="square">
            <a:spAutoFit/>
          </a:bodyPr>
          <a:lstStyle/>
          <a:p>
            <a:r>
              <a:rPr lang="en-US" altLang="ja-JP" sz="1100" dirty="0">
                <a:latin typeface="Verdana Pro Cond Black" panose="020B0A06030504040204" pitchFamily="34" charset="0"/>
                <a:ea typeface="BIZ UDPゴシック" panose="020B0400000000000000" pitchFamily="50" charset="-128"/>
              </a:rPr>
              <a:t>https://www.intelligence.senate.gov/legislation/intelligence-authorization-act-fiscal-year-2025-reported-june-3-2024</a:t>
            </a:r>
            <a:endParaRPr lang="ja-JP" altLang="en-US" sz="1100" dirty="0">
              <a:latin typeface="Verdana Pro Cond Black" panose="020B0A06030504040204" pitchFamily="34" charset="0"/>
              <a:ea typeface="BIZ UDPゴシック" panose="020B0400000000000000" pitchFamily="50" charset="-128"/>
            </a:endParaRPr>
          </a:p>
        </p:txBody>
      </p:sp>
      <p:pic>
        <p:nvPicPr>
          <p:cNvPr id="7" name="図 6">
            <a:extLst>
              <a:ext uri="{FF2B5EF4-FFF2-40B4-BE49-F238E27FC236}">
                <a16:creationId xmlns:a16="http://schemas.microsoft.com/office/drawing/2014/main" id="{BB2070CD-E83F-425B-3E64-C73156B4358C}"/>
              </a:ext>
            </a:extLst>
          </p:cNvPr>
          <p:cNvPicPr>
            <a:picLocks noChangeAspect="1"/>
          </p:cNvPicPr>
          <p:nvPr/>
        </p:nvPicPr>
        <p:blipFill>
          <a:blip r:embed="rId3"/>
          <a:stretch>
            <a:fillRect/>
          </a:stretch>
        </p:blipFill>
        <p:spPr>
          <a:xfrm>
            <a:off x="6795752" y="1251220"/>
            <a:ext cx="5384437" cy="4511405"/>
          </a:xfrm>
          <a:prstGeom prst="rect">
            <a:avLst/>
          </a:prstGeom>
        </p:spPr>
      </p:pic>
      <p:sp>
        <p:nvSpPr>
          <p:cNvPr id="14" name="テキスト ボックス 13">
            <a:extLst>
              <a:ext uri="{FF2B5EF4-FFF2-40B4-BE49-F238E27FC236}">
                <a16:creationId xmlns:a16="http://schemas.microsoft.com/office/drawing/2014/main" id="{2A4409D1-1CDE-46C7-FA4B-771A938DCDFC}"/>
              </a:ext>
            </a:extLst>
          </p:cNvPr>
          <p:cNvSpPr txBox="1"/>
          <p:nvPr/>
        </p:nvSpPr>
        <p:spPr>
          <a:xfrm>
            <a:off x="6993731" y="835722"/>
            <a:ext cx="5198269" cy="415498"/>
          </a:xfrm>
          <a:prstGeom prst="rect">
            <a:avLst/>
          </a:prstGeom>
          <a:noFill/>
        </p:spPr>
        <p:txBody>
          <a:bodyPr wrap="square">
            <a:spAutoFit/>
          </a:bodyPr>
          <a:lstStyle/>
          <a:p>
            <a:r>
              <a:rPr lang="en-US" altLang="ja-JP" sz="1050" dirty="0">
                <a:latin typeface="Verdana Pro Cond Black" panose="020B0A06030504040204" pitchFamily="34" charset="0"/>
                <a:ea typeface="BIZ UDPゴシック" panose="020B0400000000000000" pitchFamily="50" charset="-128"/>
              </a:rPr>
              <a:t>https://www.congress.gov/amendment/118th-congress/senate-amendment/2610/text</a:t>
            </a:r>
            <a:endParaRPr lang="ja-JP" altLang="en-US" sz="1050" dirty="0">
              <a:latin typeface="Verdana Pro Cond Black" panose="020B0A06030504040204" pitchFamily="34" charset="0"/>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6B9F4C38-06AF-F07A-205E-C63EC252E2D0}"/>
              </a:ext>
            </a:extLst>
          </p:cNvPr>
          <p:cNvSpPr txBox="1"/>
          <p:nvPr/>
        </p:nvSpPr>
        <p:spPr>
          <a:xfrm rot="20758924">
            <a:off x="593248" y="1251220"/>
            <a:ext cx="4200525" cy="584775"/>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5</a:t>
            </a:r>
            <a:r>
              <a:rPr lang="ja-JP" altLang="en-US" sz="1600" dirty="0">
                <a:latin typeface="BIZ UDPゴシック" panose="020B0400000000000000" pitchFamily="50" charset="-128"/>
                <a:ea typeface="BIZ UDPゴシック" panose="020B0400000000000000" pitchFamily="50" charset="-128"/>
              </a:rPr>
              <a:t>月に上院情報特別委員会は</a:t>
            </a:r>
            <a:r>
              <a:rPr lang="en-US" altLang="ja-JP" sz="1600" dirty="0">
                <a:latin typeface="BIZ UDPゴシック" panose="020B0400000000000000" pitchFamily="50" charset="-128"/>
                <a:ea typeface="BIZ UDPゴシック" panose="020B0400000000000000" pitchFamily="50" charset="-128"/>
              </a:rPr>
              <a:t>UAP</a:t>
            </a:r>
            <a:r>
              <a:rPr lang="ja-JP" altLang="en-US" sz="1600" dirty="0">
                <a:latin typeface="BIZ UDPゴシック" panose="020B0400000000000000" pitchFamily="50" charset="-128"/>
                <a:ea typeface="BIZ UDPゴシック" panose="020B0400000000000000" pitchFamily="50" charset="-128"/>
              </a:rPr>
              <a:t>に関する条項を含む情報権限法案を可決した。</a:t>
            </a:r>
          </a:p>
        </p:txBody>
      </p:sp>
      <p:sp>
        <p:nvSpPr>
          <p:cNvPr id="19" name="テキスト ボックス 18">
            <a:extLst>
              <a:ext uri="{FF2B5EF4-FFF2-40B4-BE49-F238E27FC236}">
                <a16:creationId xmlns:a16="http://schemas.microsoft.com/office/drawing/2014/main" id="{2B6646F0-C0DB-0165-89D0-1250EDA14A4C}"/>
              </a:ext>
            </a:extLst>
          </p:cNvPr>
          <p:cNvSpPr txBox="1"/>
          <p:nvPr/>
        </p:nvSpPr>
        <p:spPr>
          <a:xfrm>
            <a:off x="9878034" y="3754656"/>
            <a:ext cx="2246417" cy="2308324"/>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月、サウスダコタ州のマイク・ラウンズ上院議員が議会に</a:t>
            </a:r>
            <a:r>
              <a:rPr lang="en-US" altLang="ja-JP" sz="1600" dirty="0">
                <a:latin typeface="BIZ UDPゴシック" panose="020B0400000000000000" pitchFamily="50" charset="-128"/>
                <a:ea typeface="BIZ UDPゴシック" panose="020B0400000000000000" pitchFamily="50" charset="-128"/>
              </a:rPr>
              <a:t>2024</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UAP</a:t>
            </a:r>
            <a:r>
              <a:rPr lang="ja-JP" altLang="en-US" sz="1600" dirty="0">
                <a:latin typeface="BIZ UDPゴシック" panose="020B0400000000000000" pitchFamily="50" charset="-128"/>
                <a:ea typeface="BIZ UDPゴシック" panose="020B0400000000000000" pitchFamily="50" charset="-128"/>
              </a:rPr>
              <a:t>開示法案を提案。</a:t>
            </a:r>
            <a:endParaRPr lang="en-US" altLang="ja-JP" sz="1600" dirty="0">
              <a:latin typeface="BIZ UDPゴシック" panose="020B0400000000000000" pitchFamily="50" charset="-128"/>
              <a:ea typeface="BIZ UDPゴシック" panose="020B0400000000000000" pitchFamily="50" charset="-128"/>
            </a:endParaRP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この修正法案が可決されれば、今後</a:t>
            </a:r>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年間の監視、審査委員会、公開情報開示計画が確立</a:t>
            </a:r>
          </a:p>
        </p:txBody>
      </p:sp>
      <p:sp>
        <p:nvSpPr>
          <p:cNvPr id="20" name="テキスト ボックス 19">
            <a:extLst>
              <a:ext uri="{FF2B5EF4-FFF2-40B4-BE49-F238E27FC236}">
                <a16:creationId xmlns:a16="http://schemas.microsoft.com/office/drawing/2014/main" id="{6374D322-13AD-AEF3-04BD-B2FBFBDCEEF7}"/>
              </a:ext>
            </a:extLst>
          </p:cNvPr>
          <p:cNvSpPr txBox="1"/>
          <p:nvPr/>
        </p:nvSpPr>
        <p:spPr>
          <a:xfrm>
            <a:off x="8083758" y="550495"/>
            <a:ext cx="2302823" cy="338554"/>
          </a:xfrm>
          <a:prstGeom prst="rect">
            <a:avLst/>
          </a:prstGeom>
          <a:noFill/>
        </p:spPr>
        <p:txBody>
          <a:bodyPr wrap="square">
            <a:spAutoFit/>
          </a:bodyPr>
          <a:lstStyle/>
          <a:p>
            <a:pPr algn="ctr"/>
            <a:r>
              <a:rPr lang="ja-JP" altLang="en-US" sz="1600" b="1" dirty="0">
                <a:solidFill>
                  <a:srgbClr val="C00000"/>
                </a:solidFill>
                <a:latin typeface="BIZ UDPゴシック" panose="020B0400000000000000" pitchFamily="50" charset="-128"/>
                <a:ea typeface="BIZ UDPゴシック" panose="020B0400000000000000" pitchFamily="50" charset="-128"/>
              </a:rPr>
              <a:t>国防権限法の修正案</a:t>
            </a:r>
          </a:p>
        </p:txBody>
      </p:sp>
    </p:spTree>
    <p:extLst>
      <p:ext uri="{BB962C8B-B14F-4D97-AF65-F5344CB8AC3E}">
        <p14:creationId xmlns:p14="http://schemas.microsoft.com/office/powerpoint/2010/main" val="1560532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644170"/>
            <a:ext cx="12191999" cy="1569660"/>
          </a:xfrm>
          <a:prstGeom prst="rect">
            <a:avLst/>
          </a:prstGeom>
          <a:noFill/>
        </p:spPr>
        <p:txBody>
          <a:bodyPr wrap="square" rtlCol="0">
            <a:spAutoFit/>
          </a:bodyPr>
          <a:lstStyle/>
          <a:p>
            <a:pPr algn="ctr"/>
            <a:r>
              <a:rPr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国防総省の動向</a:t>
            </a:r>
            <a:endPar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576213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5A53A40-4172-917A-D943-B8E5ADD333CD}"/>
              </a:ext>
            </a:extLst>
          </p:cNvPr>
          <p:cNvPicPr>
            <a:picLocks noChangeAspect="1"/>
          </p:cNvPicPr>
          <p:nvPr/>
        </p:nvPicPr>
        <p:blipFill>
          <a:blip r:embed="rId3"/>
          <a:stretch>
            <a:fillRect/>
          </a:stretch>
        </p:blipFill>
        <p:spPr>
          <a:xfrm>
            <a:off x="1376323" y="0"/>
            <a:ext cx="9439353" cy="6858000"/>
          </a:xfrm>
          <a:prstGeom prst="rect">
            <a:avLst/>
          </a:prstGeom>
        </p:spPr>
      </p:pic>
      <p:sp>
        <p:nvSpPr>
          <p:cNvPr id="2" name="テキスト ボックス 1">
            <a:extLst>
              <a:ext uri="{FF2B5EF4-FFF2-40B4-BE49-F238E27FC236}">
                <a16:creationId xmlns:a16="http://schemas.microsoft.com/office/drawing/2014/main" id="{8F6E0BC7-F1C3-BCDB-C1E1-8F8C2B24F04E}"/>
              </a:ext>
            </a:extLst>
          </p:cNvPr>
          <p:cNvSpPr txBox="1"/>
          <p:nvPr/>
        </p:nvSpPr>
        <p:spPr>
          <a:xfrm>
            <a:off x="1376323" y="1254842"/>
            <a:ext cx="9431383" cy="523220"/>
          </a:xfrm>
          <a:prstGeom prst="rect">
            <a:avLst/>
          </a:prstGeom>
          <a:noFill/>
        </p:spPr>
        <p:txBody>
          <a:bodyPr wrap="square" rtlCol="0">
            <a:spAutoFit/>
          </a:bodyPr>
          <a:lstStyle/>
          <a:p>
            <a:pPr algn="ctr"/>
            <a:r>
              <a:rPr kumimoji="1" lang="ja-JP" altLang="en-US" sz="2800" dirty="0">
                <a:solidFill>
                  <a:srgbClr val="C00000"/>
                </a:solidFill>
                <a:latin typeface="BIZ UDPゴシック" panose="020B0400000000000000" pitchFamily="50" charset="-128"/>
                <a:ea typeface="BIZ UDPゴシック" panose="020B0400000000000000" pitchFamily="50" charset="-128"/>
              </a:rPr>
              <a:t>～</a:t>
            </a:r>
            <a:r>
              <a:rPr kumimoji="1" lang="en-US" altLang="ja-JP" sz="2800" dirty="0">
                <a:solidFill>
                  <a:srgbClr val="C00000"/>
                </a:solidFill>
                <a:latin typeface="BIZ UDPゴシック" panose="020B0400000000000000" pitchFamily="50" charset="-128"/>
                <a:ea typeface="BIZ UDPゴシック" panose="020B0400000000000000" pitchFamily="50" charset="-128"/>
              </a:rPr>
              <a:t>UAP</a:t>
            </a:r>
            <a:r>
              <a:rPr kumimoji="1" lang="ja-JP" altLang="en-US" sz="2800" dirty="0">
                <a:solidFill>
                  <a:srgbClr val="C00000"/>
                </a:solidFill>
                <a:latin typeface="BIZ UDPゴシック" panose="020B0400000000000000" pitchFamily="50" charset="-128"/>
                <a:ea typeface="BIZ UDPゴシック" panose="020B0400000000000000" pitchFamily="50" charset="-128"/>
              </a:rPr>
              <a:t>は科学的解明をする価値がある～</a:t>
            </a:r>
          </a:p>
        </p:txBody>
      </p:sp>
      <p:pic>
        <p:nvPicPr>
          <p:cNvPr id="12" name="図 11">
            <a:extLst>
              <a:ext uri="{FF2B5EF4-FFF2-40B4-BE49-F238E27FC236}">
                <a16:creationId xmlns:a16="http://schemas.microsoft.com/office/drawing/2014/main" id="{F521E227-E2FE-D26A-E279-B9C540BA4A2C}"/>
              </a:ext>
            </a:extLst>
          </p:cNvPr>
          <p:cNvPicPr>
            <a:picLocks noChangeAspect="1"/>
          </p:cNvPicPr>
          <p:nvPr/>
        </p:nvPicPr>
        <p:blipFill>
          <a:blip r:embed="rId4"/>
          <a:stretch>
            <a:fillRect/>
          </a:stretch>
        </p:blipFill>
        <p:spPr>
          <a:xfrm>
            <a:off x="95115" y="5079939"/>
            <a:ext cx="1762260" cy="1762260"/>
          </a:xfrm>
          <a:prstGeom prst="rect">
            <a:avLst/>
          </a:prstGeom>
        </p:spPr>
      </p:pic>
      <p:sp>
        <p:nvSpPr>
          <p:cNvPr id="3" name="テキスト ボックス 2">
            <a:extLst>
              <a:ext uri="{FF2B5EF4-FFF2-40B4-BE49-F238E27FC236}">
                <a16:creationId xmlns:a16="http://schemas.microsoft.com/office/drawing/2014/main" id="{1E3E1EEB-9AAF-068E-A0B9-EAE65F85D799}"/>
              </a:ext>
            </a:extLst>
          </p:cNvPr>
          <p:cNvSpPr txBox="1"/>
          <p:nvPr/>
        </p:nvSpPr>
        <p:spPr>
          <a:xfrm>
            <a:off x="0" y="608511"/>
            <a:ext cx="12191999" cy="646331"/>
          </a:xfrm>
          <a:prstGeom prst="rect">
            <a:avLst/>
          </a:prstGeom>
          <a:solidFill>
            <a:srgbClr val="FFFF00"/>
          </a:solidFill>
        </p:spPr>
        <p:txBody>
          <a:bodyPr wrap="square" rtlCol="0">
            <a:spAutoFit/>
          </a:bodyPr>
          <a:lstStyle/>
          <a:p>
            <a:pPr algn="ctr"/>
            <a:r>
              <a:rPr kumimoji="1" lang="ja-JP" altLang="en-US" sz="3600" dirty="0">
                <a:solidFill>
                  <a:srgbClr val="C00000"/>
                </a:solidFill>
                <a:latin typeface="BIZ UDP明朝 Medium" panose="02020500000000000000" pitchFamily="18" charset="-128"/>
                <a:ea typeface="BIZ UDP明朝 Medium" panose="02020500000000000000" pitchFamily="18" charset="-128"/>
              </a:rPr>
              <a:t>ついに国防総省が</a:t>
            </a:r>
            <a:r>
              <a:rPr kumimoji="1" lang="en-US" altLang="ja-JP" sz="3600" dirty="0">
                <a:solidFill>
                  <a:srgbClr val="C00000"/>
                </a:solidFill>
                <a:latin typeface="BIZ UDP明朝 Medium" panose="02020500000000000000" pitchFamily="18" charset="-128"/>
                <a:ea typeface="BIZ UDP明朝 Medium" panose="02020500000000000000" pitchFamily="18" charset="-128"/>
              </a:rPr>
              <a:t>UAP</a:t>
            </a:r>
            <a:r>
              <a:rPr lang="ja-JP" altLang="en-US" sz="3600" dirty="0">
                <a:solidFill>
                  <a:srgbClr val="C00000"/>
                </a:solidFill>
                <a:latin typeface="BIZ UDP明朝 Medium" panose="02020500000000000000" pitchFamily="18" charset="-128"/>
                <a:ea typeface="BIZ UDP明朝 Medium" panose="02020500000000000000" pitchFamily="18" charset="-128"/>
              </a:rPr>
              <a:t>調査研究を行ってきたことを認めた</a:t>
            </a:r>
            <a:endParaRPr kumimoji="1" lang="ja-JP" altLang="en-US" sz="3600" dirty="0">
              <a:solidFill>
                <a:srgbClr val="C00000"/>
              </a:solidFill>
              <a:latin typeface="BIZ UDP明朝 Medium" panose="02020500000000000000" pitchFamily="18" charset="-128"/>
              <a:ea typeface="BIZ UDP明朝 Medium" panose="02020500000000000000" pitchFamily="18" charset="-128"/>
            </a:endParaRPr>
          </a:p>
        </p:txBody>
      </p:sp>
      <p:pic>
        <p:nvPicPr>
          <p:cNvPr id="4098" name="Picture 2" descr="驚いて目が飛び出る人のイラスト（女性）">
            <a:extLst>
              <a:ext uri="{FF2B5EF4-FFF2-40B4-BE49-F238E27FC236}">
                <a16:creationId xmlns:a16="http://schemas.microsoft.com/office/drawing/2014/main" id="{813400A9-8D7F-CCB5-273E-CA12C528A6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02540">
            <a:off x="8210345" y="2436819"/>
            <a:ext cx="381000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宇宙人と握手をする地球人のイラスト">
            <a:extLst>
              <a:ext uri="{FF2B5EF4-FFF2-40B4-BE49-F238E27FC236}">
                <a16:creationId xmlns:a16="http://schemas.microsoft.com/office/drawing/2014/main" id="{19E313E5-E270-5F4F-B41F-CE7CDA524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75" y="2204185"/>
            <a:ext cx="3021927" cy="302192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1288930-1FB1-5017-CB55-8C3D8E17D04F}"/>
              </a:ext>
            </a:extLst>
          </p:cNvPr>
          <p:cNvSpPr txBox="1"/>
          <p:nvPr/>
        </p:nvSpPr>
        <p:spPr>
          <a:xfrm>
            <a:off x="307919" y="1849454"/>
            <a:ext cx="1068404"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どーも</a:t>
            </a:r>
          </a:p>
        </p:txBody>
      </p:sp>
      <p:sp>
        <p:nvSpPr>
          <p:cNvPr id="5" name="テキスト ボックス 4">
            <a:extLst>
              <a:ext uri="{FF2B5EF4-FFF2-40B4-BE49-F238E27FC236}">
                <a16:creationId xmlns:a16="http://schemas.microsoft.com/office/drawing/2014/main" id="{D83682DA-D7F7-FC3B-A375-E5972EF5C477}"/>
              </a:ext>
            </a:extLst>
          </p:cNvPr>
          <p:cNvSpPr txBox="1"/>
          <p:nvPr/>
        </p:nvSpPr>
        <p:spPr>
          <a:xfrm>
            <a:off x="1467462" y="1880607"/>
            <a:ext cx="1762260"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UAP</a:t>
            </a:r>
            <a:r>
              <a:rPr kumimoji="1" lang="ja-JP" altLang="en-US" sz="1400" dirty="0">
                <a:latin typeface="BIZ UDPゴシック" panose="020B0400000000000000" pitchFamily="50" charset="-128"/>
                <a:ea typeface="BIZ UDPゴシック" panose="020B0400000000000000" pitchFamily="50" charset="-128"/>
              </a:rPr>
              <a:t>技術が欲しい</a:t>
            </a:r>
          </a:p>
        </p:txBody>
      </p:sp>
    </p:spTree>
    <p:extLst>
      <p:ext uri="{BB962C8B-B14F-4D97-AF65-F5344CB8AC3E}">
        <p14:creationId xmlns:p14="http://schemas.microsoft.com/office/powerpoint/2010/main" val="317694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組織の変遷</a:t>
            </a:r>
          </a:p>
        </p:txBody>
      </p:sp>
      <p:sp>
        <p:nvSpPr>
          <p:cNvPr id="3" name="テキスト ボックス 2">
            <a:extLst>
              <a:ext uri="{FF2B5EF4-FFF2-40B4-BE49-F238E27FC236}">
                <a16:creationId xmlns:a16="http://schemas.microsoft.com/office/drawing/2014/main" id="{48F40D73-8A90-7247-8BE1-A29CEBF2F8E5}"/>
              </a:ext>
            </a:extLst>
          </p:cNvPr>
          <p:cNvSpPr txBox="1"/>
          <p:nvPr/>
        </p:nvSpPr>
        <p:spPr>
          <a:xfrm>
            <a:off x="342900" y="1342305"/>
            <a:ext cx="11671300" cy="4832092"/>
          </a:xfrm>
          <a:prstGeom prst="rect">
            <a:avLst/>
          </a:prstGeom>
          <a:noFill/>
        </p:spPr>
        <p:txBody>
          <a:bodyPr wrap="square">
            <a:spAutoFit/>
          </a:bodyPr>
          <a:lstStyle/>
          <a:p>
            <a:r>
              <a:rPr lang="ja-JP" altLang="en-US" sz="2800" dirty="0">
                <a:latin typeface="BIZ UDPゴシック" panose="020B0400000000000000" pitchFamily="50" charset="-128"/>
                <a:ea typeface="BIZ UDPゴシック" panose="020B0400000000000000" pitchFamily="50" charset="-128"/>
              </a:rPr>
              <a:t>●</a:t>
            </a:r>
            <a:r>
              <a:rPr lang="en-US" altLang="ja-JP" sz="2800" dirty="0">
                <a:latin typeface="BIZ UDPゴシック" panose="020B0400000000000000" pitchFamily="50" charset="-128"/>
                <a:ea typeface="BIZ UDPゴシック" panose="020B0400000000000000" pitchFamily="50" charset="-128"/>
              </a:rPr>
              <a:t>2020</a:t>
            </a:r>
            <a:r>
              <a:rPr lang="ja-JP" altLang="en-US" sz="2800" dirty="0">
                <a:latin typeface="BIZ UDPゴシック" panose="020B0400000000000000" pitchFamily="50" charset="-128"/>
                <a:ea typeface="BIZ UDPゴシック" panose="020B0400000000000000" pitchFamily="50" charset="-128"/>
              </a:rPr>
              <a:t>年：　</a:t>
            </a:r>
            <a:r>
              <a:rPr lang="en-US" altLang="ja-JP" sz="2800" b="1" dirty="0">
                <a:solidFill>
                  <a:srgbClr val="C00000"/>
                </a:solidFill>
                <a:latin typeface="BIZ UDPゴシック" panose="020B0400000000000000" pitchFamily="50" charset="-128"/>
                <a:ea typeface="BIZ UDPゴシック" panose="020B0400000000000000" pitchFamily="50" charset="-128"/>
              </a:rPr>
              <a:t>UAP</a:t>
            </a:r>
            <a:r>
              <a:rPr lang="ja-JP" altLang="en-US" sz="2800" b="1" dirty="0">
                <a:solidFill>
                  <a:srgbClr val="C00000"/>
                </a:solidFill>
                <a:latin typeface="BIZ UDPゴシック" panose="020B0400000000000000" pitchFamily="50" charset="-128"/>
                <a:ea typeface="BIZ UDPゴシック" panose="020B0400000000000000" pitchFamily="50" charset="-128"/>
              </a:rPr>
              <a:t>タスクフォース（</a:t>
            </a:r>
            <a:r>
              <a:rPr lang="en-US" altLang="ja-JP" sz="2800" b="1" dirty="0">
                <a:solidFill>
                  <a:srgbClr val="C00000"/>
                </a:solidFill>
                <a:latin typeface="BIZ UDPゴシック" panose="020B0400000000000000" pitchFamily="50" charset="-128"/>
                <a:ea typeface="BIZ UDPゴシック" panose="020B0400000000000000" pitchFamily="50" charset="-128"/>
              </a:rPr>
              <a:t>UAPTF</a:t>
            </a:r>
            <a:r>
              <a:rPr lang="ja-JP" altLang="en-US" sz="2800" b="1" dirty="0">
                <a:solidFill>
                  <a:srgbClr val="C00000"/>
                </a:solidFill>
                <a:latin typeface="BIZ UDPゴシック" panose="020B0400000000000000" pitchFamily="50" charset="-128"/>
                <a:ea typeface="BIZ UDPゴシック" panose="020B0400000000000000" pitchFamily="50" charset="-128"/>
              </a:rPr>
              <a:t>）</a:t>
            </a:r>
            <a:r>
              <a:rPr lang="ja-JP" altLang="en-US" sz="2800" dirty="0">
                <a:latin typeface="BIZ UDPゴシック" panose="020B0400000000000000" pitchFamily="50" charset="-128"/>
                <a:ea typeface="BIZ UDPゴシック" panose="020B0400000000000000" pitchFamily="50" charset="-128"/>
              </a:rPr>
              <a:t>を海軍省に設置</a:t>
            </a:r>
            <a:endParaRPr lang="en-US" altLang="ja-JP" sz="2800" dirty="0">
              <a:latin typeface="BIZ UDPゴシック" panose="020B0400000000000000" pitchFamily="50" charset="-128"/>
              <a:ea typeface="BIZ UDPゴシック" panose="020B0400000000000000" pitchFamily="50" charset="-128"/>
            </a:endParaRPr>
          </a:p>
          <a:p>
            <a:endParaRPr lang="en-US" altLang="ja-JP" sz="2800" dirty="0">
              <a:latin typeface="BIZ UDPゴシック" panose="020B0400000000000000" pitchFamily="50" charset="-128"/>
              <a:ea typeface="BIZ UDPゴシック" panose="020B0400000000000000" pitchFamily="50" charset="-128"/>
            </a:endParaRPr>
          </a:p>
          <a:p>
            <a:endParaRPr lang="en-US" altLang="ja-JP" sz="2800" dirty="0">
              <a:latin typeface="BIZ UDPゴシック" panose="020B0400000000000000" pitchFamily="50" charset="-128"/>
              <a:ea typeface="BIZ UDPゴシック" panose="020B0400000000000000" pitchFamily="50" charset="-128"/>
            </a:endParaRPr>
          </a:p>
          <a:p>
            <a:endParaRPr lang="ja-JP" altLang="en-US" sz="2800" dirty="0">
              <a:latin typeface="BIZ UDPゴシック" panose="020B0400000000000000" pitchFamily="50" charset="-128"/>
              <a:ea typeface="BIZ UDPゴシック" panose="020B0400000000000000" pitchFamily="50" charset="-128"/>
            </a:endParaRPr>
          </a:p>
          <a:p>
            <a:r>
              <a:rPr lang="ja-JP" altLang="en-US" sz="2800" dirty="0">
                <a:latin typeface="BIZ UDPゴシック" panose="020B0400000000000000" pitchFamily="50" charset="-128"/>
                <a:ea typeface="BIZ UDPゴシック" panose="020B0400000000000000" pitchFamily="50" charset="-128"/>
              </a:rPr>
              <a:t>●</a:t>
            </a:r>
            <a:r>
              <a:rPr lang="en-US" altLang="ja-JP" sz="2800" dirty="0">
                <a:latin typeface="BIZ UDPゴシック" panose="020B0400000000000000" pitchFamily="50" charset="-128"/>
                <a:ea typeface="BIZ UDPゴシック" panose="020B0400000000000000" pitchFamily="50" charset="-128"/>
              </a:rPr>
              <a:t>2021</a:t>
            </a:r>
            <a:r>
              <a:rPr lang="ja-JP" altLang="en-US" sz="2800" dirty="0">
                <a:latin typeface="BIZ UDPゴシック" panose="020B0400000000000000" pitchFamily="50" charset="-128"/>
                <a:ea typeface="BIZ UDPゴシック" panose="020B0400000000000000" pitchFamily="50" charset="-128"/>
              </a:rPr>
              <a:t>年：　</a:t>
            </a:r>
            <a:r>
              <a:rPr lang="en-US" altLang="ja-JP" sz="2800" b="1" dirty="0">
                <a:solidFill>
                  <a:srgbClr val="C00000"/>
                </a:solidFill>
                <a:latin typeface="BIZ UDPゴシック" panose="020B0400000000000000" pitchFamily="50" charset="-128"/>
                <a:ea typeface="BIZ UDPゴシック" panose="020B0400000000000000" pitchFamily="50" charset="-128"/>
              </a:rPr>
              <a:t>UAPTF</a:t>
            </a:r>
            <a:r>
              <a:rPr lang="ja-JP" altLang="en-US" sz="2800" dirty="0">
                <a:latin typeface="BIZ UDPゴシック" panose="020B0400000000000000" pitchFamily="50" charset="-128"/>
                <a:ea typeface="BIZ UDPゴシック" panose="020B0400000000000000" pitchFamily="50" charset="-128"/>
              </a:rPr>
              <a:t>を改編し、</a:t>
            </a:r>
            <a:r>
              <a:rPr lang="ja-JP" altLang="en-US" sz="2800" b="1" dirty="0">
                <a:solidFill>
                  <a:srgbClr val="C00000"/>
                </a:solidFill>
                <a:latin typeface="BIZ UDPゴシック" panose="020B0400000000000000" pitchFamily="50" charset="-128"/>
                <a:ea typeface="BIZ UDPゴシック" panose="020B0400000000000000" pitchFamily="50" charset="-128"/>
              </a:rPr>
              <a:t>空中物体識別グループ（</a:t>
            </a:r>
            <a:r>
              <a:rPr lang="en-US" altLang="ja-JP" sz="2800" b="1" dirty="0">
                <a:solidFill>
                  <a:srgbClr val="C00000"/>
                </a:solidFill>
                <a:latin typeface="BIZ UDPゴシック" panose="020B0400000000000000" pitchFamily="50" charset="-128"/>
                <a:ea typeface="BIZ UDPゴシック" panose="020B0400000000000000" pitchFamily="50" charset="-128"/>
              </a:rPr>
              <a:t>AOIMSG</a:t>
            </a:r>
            <a:r>
              <a:rPr lang="ja-JP" altLang="en-US" sz="2800" b="1" dirty="0">
                <a:solidFill>
                  <a:srgbClr val="C00000"/>
                </a:solidFill>
                <a:latin typeface="BIZ UDPゴシック" panose="020B0400000000000000" pitchFamily="50" charset="-128"/>
                <a:ea typeface="BIZ UDPゴシック" panose="020B0400000000000000" pitchFamily="50" charset="-128"/>
              </a:rPr>
              <a:t>）</a:t>
            </a:r>
            <a:r>
              <a:rPr lang="ja-JP" altLang="en-US" sz="2800" dirty="0">
                <a:latin typeface="BIZ UDPゴシック" panose="020B0400000000000000" pitchFamily="50" charset="-128"/>
                <a:ea typeface="BIZ UDPゴシック" panose="020B0400000000000000" pitchFamily="50" charset="-128"/>
              </a:rPr>
              <a:t>を</a:t>
            </a:r>
            <a:endParaRPr lang="en-US" altLang="ja-JP" sz="2800" dirty="0">
              <a:latin typeface="BIZ UDPゴシック" panose="020B0400000000000000" pitchFamily="50" charset="-128"/>
              <a:ea typeface="BIZ UDPゴシック" panose="020B0400000000000000" pitchFamily="50" charset="-128"/>
            </a:endParaRPr>
          </a:p>
          <a:p>
            <a:r>
              <a:rPr lang="ja-JP" altLang="en-US" sz="2800" dirty="0">
                <a:latin typeface="BIZ UDPゴシック" panose="020B0400000000000000" pitchFamily="50" charset="-128"/>
                <a:ea typeface="BIZ UDPゴシック" panose="020B0400000000000000" pitchFamily="50" charset="-128"/>
              </a:rPr>
              <a:t>　　　　　　　　　国防長官府（</a:t>
            </a:r>
            <a:r>
              <a:rPr lang="en-US" altLang="ja-JP" sz="2800" dirty="0">
                <a:latin typeface="BIZ UDPゴシック" panose="020B0400000000000000" pitchFamily="50" charset="-128"/>
                <a:ea typeface="BIZ UDPゴシック" panose="020B0400000000000000" pitchFamily="50" charset="-128"/>
              </a:rPr>
              <a:t>OSD</a:t>
            </a:r>
            <a:r>
              <a:rPr lang="ja-JP" altLang="en-US" sz="2800" dirty="0">
                <a:latin typeface="BIZ UDPゴシック" panose="020B0400000000000000" pitchFamily="50" charset="-128"/>
                <a:ea typeface="BIZ UDPゴシック" panose="020B0400000000000000" pitchFamily="50" charset="-128"/>
              </a:rPr>
              <a:t>）に設置</a:t>
            </a:r>
          </a:p>
          <a:p>
            <a:endParaRPr lang="en-US" altLang="ja-JP" sz="2800" dirty="0">
              <a:latin typeface="BIZ UDPゴシック" panose="020B0400000000000000" pitchFamily="50" charset="-128"/>
              <a:ea typeface="BIZ UDPゴシック" panose="020B0400000000000000" pitchFamily="50" charset="-128"/>
            </a:endParaRPr>
          </a:p>
          <a:p>
            <a:endParaRPr lang="en-US" altLang="ja-JP" sz="2800" dirty="0">
              <a:latin typeface="BIZ UDPゴシック" panose="020B0400000000000000" pitchFamily="50" charset="-128"/>
              <a:ea typeface="BIZ UDPゴシック" panose="020B0400000000000000" pitchFamily="50" charset="-128"/>
            </a:endParaRPr>
          </a:p>
          <a:p>
            <a:endParaRPr lang="en-US" altLang="ja-JP" sz="2800" dirty="0">
              <a:latin typeface="BIZ UDPゴシック" panose="020B0400000000000000" pitchFamily="50" charset="-128"/>
              <a:ea typeface="BIZ UDPゴシック" panose="020B0400000000000000" pitchFamily="50" charset="-128"/>
            </a:endParaRPr>
          </a:p>
          <a:p>
            <a:r>
              <a:rPr lang="ja-JP" altLang="en-US" sz="2800" dirty="0">
                <a:latin typeface="BIZ UDPゴシック" panose="020B0400000000000000" pitchFamily="50" charset="-128"/>
                <a:ea typeface="BIZ UDPゴシック" panose="020B0400000000000000" pitchFamily="50" charset="-128"/>
              </a:rPr>
              <a:t>●</a:t>
            </a:r>
            <a:r>
              <a:rPr lang="en-US" altLang="ja-JP" sz="2800" dirty="0">
                <a:latin typeface="BIZ UDPゴシック" panose="020B0400000000000000" pitchFamily="50" charset="-128"/>
                <a:ea typeface="BIZ UDPゴシック" panose="020B0400000000000000" pitchFamily="50" charset="-128"/>
              </a:rPr>
              <a:t>2022</a:t>
            </a:r>
            <a:r>
              <a:rPr lang="ja-JP" altLang="en-US" sz="2800" dirty="0">
                <a:latin typeface="BIZ UDPゴシック" panose="020B0400000000000000" pitchFamily="50" charset="-128"/>
                <a:ea typeface="BIZ UDPゴシック" panose="020B0400000000000000" pitchFamily="50" charset="-128"/>
              </a:rPr>
              <a:t>年	： 国防授権法の規定を受け</a:t>
            </a:r>
            <a:r>
              <a:rPr lang="en-US" altLang="ja-JP" sz="2800" dirty="0">
                <a:latin typeface="BIZ UDPゴシック" panose="020B0400000000000000" pitchFamily="50" charset="-128"/>
                <a:ea typeface="BIZ UDPゴシック" panose="020B0400000000000000" pitchFamily="50" charset="-128"/>
              </a:rPr>
              <a:t>AOIMSG</a:t>
            </a:r>
            <a:r>
              <a:rPr lang="ja-JP" altLang="en-US" sz="2800" dirty="0">
                <a:latin typeface="BIZ UDPゴシック" panose="020B0400000000000000" pitchFamily="50" charset="-128"/>
                <a:ea typeface="BIZ UDPゴシック" panose="020B0400000000000000" pitchFamily="50" charset="-128"/>
              </a:rPr>
              <a:t>の領域を拡大し</a:t>
            </a:r>
            <a:endParaRPr lang="en-US" altLang="ja-JP" sz="2800" dirty="0">
              <a:latin typeface="BIZ UDPゴシック" panose="020B0400000000000000" pitchFamily="50" charset="-128"/>
              <a:ea typeface="BIZ UDPゴシック" panose="020B0400000000000000" pitchFamily="50" charset="-128"/>
            </a:endParaRPr>
          </a:p>
          <a:p>
            <a:r>
              <a:rPr lang="ja-JP" altLang="en-US" sz="2800" dirty="0">
                <a:latin typeface="BIZ UDPゴシック" panose="020B0400000000000000" pitchFamily="50" charset="-128"/>
                <a:ea typeface="BIZ UDPゴシック" panose="020B0400000000000000" pitchFamily="50" charset="-128"/>
              </a:rPr>
              <a:t>　　　　　　　　　</a:t>
            </a:r>
            <a:r>
              <a:rPr lang="ja-JP" altLang="en-US" sz="2800" b="1" dirty="0">
                <a:solidFill>
                  <a:srgbClr val="C00000"/>
                </a:solidFill>
                <a:latin typeface="BIZ UDPゴシック" panose="020B0400000000000000" pitchFamily="50" charset="-128"/>
                <a:ea typeface="BIZ UDPゴシック" panose="020B0400000000000000" pitchFamily="50" charset="-128"/>
              </a:rPr>
              <a:t>「全領域異常対策室」（</a:t>
            </a:r>
            <a:r>
              <a:rPr lang="en-US" altLang="ja-JP" sz="2800" b="1" dirty="0">
                <a:solidFill>
                  <a:srgbClr val="C00000"/>
                </a:solidFill>
                <a:latin typeface="BIZ UDPゴシック" panose="020B0400000000000000" pitchFamily="50" charset="-128"/>
                <a:ea typeface="BIZ UDPゴシック" panose="020B0400000000000000" pitchFamily="50" charset="-128"/>
              </a:rPr>
              <a:t>AARO)</a:t>
            </a:r>
            <a:r>
              <a:rPr lang="ja-JP" altLang="en-US" sz="2800" dirty="0">
                <a:latin typeface="BIZ UDPゴシック" panose="020B0400000000000000" pitchFamily="50" charset="-128"/>
                <a:ea typeface="BIZ UDPゴシック" panose="020B0400000000000000" pitchFamily="50" charset="-128"/>
              </a:rPr>
              <a:t>を国防総省に設置</a:t>
            </a:r>
          </a:p>
        </p:txBody>
      </p:sp>
      <p:sp>
        <p:nvSpPr>
          <p:cNvPr id="4" name="矢印: 下 3">
            <a:extLst>
              <a:ext uri="{FF2B5EF4-FFF2-40B4-BE49-F238E27FC236}">
                <a16:creationId xmlns:a16="http://schemas.microsoft.com/office/drawing/2014/main" id="{43A6FFFC-E7A1-DD61-4C6D-6B59721681BA}"/>
              </a:ext>
            </a:extLst>
          </p:cNvPr>
          <p:cNvSpPr/>
          <p:nvPr/>
        </p:nvSpPr>
        <p:spPr>
          <a:xfrm>
            <a:off x="4326467" y="1879599"/>
            <a:ext cx="3141134" cy="1197748"/>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96F3BA85-D864-E325-556F-11144CA67BF4}"/>
              </a:ext>
            </a:extLst>
          </p:cNvPr>
          <p:cNvSpPr/>
          <p:nvPr/>
        </p:nvSpPr>
        <p:spPr>
          <a:xfrm>
            <a:off x="4326467" y="4026997"/>
            <a:ext cx="3141134" cy="1197749"/>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4550402-4FEA-0E2C-39A6-B98FEC121ABB}"/>
              </a:ext>
            </a:extLst>
          </p:cNvPr>
          <p:cNvSpPr txBox="1"/>
          <p:nvPr/>
        </p:nvSpPr>
        <p:spPr>
          <a:xfrm>
            <a:off x="7569201" y="3510108"/>
            <a:ext cx="4394200" cy="461665"/>
          </a:xfrm>
          <a:prstGeom prst="rect">
            <a:avLst/>
          </a:prstGeom>
          <a:noFill/>
        </p:spPr>
        <p:txBody>
          <a:bodyPr wrap="square">
            <a:spAutoFit/>
          </a:bodyPr>
          <a:lstStyle/>
          <a:p>
            <a:pPr algn="ctr" fontAlgn="base"/>
            <a:r>
              <a:rPr lang="en-US" altLang="ja-JP" sz="1200" b="0" i="0" dirty="0">
                <a:solidFill>
                  <a:srgbClr val="333333"/>
                </a:solidFill>
                <a:effectLst/>
                <a:latin typeface="BIZ UDP明朝 Medium" panose="02020500000000000000" pitchFamily="18" charset="-128"/>
                <a:ea typeface="BIZ UDP明朝 Medium" panose="02020500000000000000" pitchFamily="18" charset="-128"/>
              </a:rPr>
              <a:t>Airborne Object Identification and Management Synchronization Group</a:t>
            </a:r>
          </a:p>
        </p:txBody>
      </p:sp>
      <p:sp>
        <p:nvSpPr>
          <p:cNvPr id="10" name="テキスト ボックス 9">
            <a:extLst>
              <a:ext uri="{FF2B5EF4-FFF2-40B4-BE49-F238E27FC236}">
                <a16:creationId xmlns:a16="http://schemas.microsoft.com/office/drawing/2014/main" id="{AAF0C4A3-1898-9CD1-DBB7-B889FAD0060B}"/>
              </a:ext>
            </a:extLst>
          </p:cNvPr>
          <p:cNvSpPr txBox="1"/>
          <p:nvPr/>
        </p:nvSpPr>
        <p:spPr>
          <a:xfrm>
            <a:off x="7569201" y="3971773"/>
            <a:ext cx="4495799" cy="954107"/>
          </a:xfrm>
          <a:prstGeom prst="rect">
            <a:avLst/>
          </a:prstGeom>
          <a:noFill/>
          <a:ln>
            <a:solidFill>
              <a:schemeClr val="bg2"/>
            </a:solidFill>
          </a:ln>
          <a:effectLst>
            <a:glow rad="63500">
              <a:schemeClr val="accent4">
                <a:satMod val="175000"/>
                <a:alpha val="40000"/>
              </a:schemeClr>
            </a:glow>
          </a:effectLst>
        </p:spPr>
        <p:txBody>
          <a:bodyPr wrap="square">
            <a:spAutoFit/>
          </a:bodyPr>
          <a:lstStyle/>
          <a:p>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AOIMSG</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は、特別用途空域</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(SUA)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の関心のある物体を検出、特定、特定し、飛行の安全性と国家安全保障に対する脅威を評価および軽減するための、国務省と広範な米国政府全体の取り組みを調整する。</a:t>
            </a:r>
            <a:endParaRPr lang="ja-JP" altLang="en-US" sz="1400" dirty="0">
              <a:latin typeface="BIZ UDP明朝 Medium" panose="02020500000000000000" pitchFamily="18" charset="-128"/>
              <a:ea typeface="BIZ UDP明朝 Medium" panose="02020500000000000000" pitchFamily="18" charset="-128"/>
            </a:endParaRPr>
          </a:p>
        </p:txBody>
      </p:sp>
      <p:pic>
        <p:nvPicPr>
          <p:cNvPr id="12" name="図 11">
            <a:extLst>
              <a:ext uri="{FF2B5EF4-FFF2-40B4-BE49-F238E27FC236}">
                <a16:creationId xmlns:a16="http://schemas.microsoft.com/office/drawing/2014/main" id="{27E6869E-7B85-335B-2D94-0BBCDF96D6D5}"/>
              </a:ext>
            </a:extLst>
          </p:cNvPr>
          <p:cNvPicPr>
            <a:picLocks noChangeAspect="1"/>
          </p:cNvPicPr>
          <p:nvPr/>
        </p:nvPicPr>
        <p:blipFill>
          <a:blip r:embed="rId2"/>
          <a:stretch>
            <a:fillRect/>
          </a:stretch>
        </p:blipFill>
        <p:spPr>
          <a:xfrm>
            <a:off x="5492221" y="2025892"/>
            <a:ext cx="691092" cy="691092"/>
          </a:xfrm>
          <a:prstGeom prst="rect">
            <a:avLst/>
          </a:prstGeom>
        </p:spPr>
      </p:pic>
      <p:pic>
        <p:nvPicPr>
          <p:cNvPr id="14" name="図 13">
            <a:extLst>
              <a:ext uri="{FF2B5EF4-FFF2-40B4-BE49-F238E27FC236}">
                <a16:creationId xmlns:a16="http://schemas.microsoft.com/office/drawing/2014/main" id="{AC1C9C59-05E4-B5D9-89C7-DD16BE82685D}"/>
              </a:ext>
            </a:extLst>
          </p:cNvPr>
          <p:cNvPicPr>
            <a:picLocks noChangeAspect="1"/>
          </p:cNvPicPr>
          <p:nvPr/>
        </p:nvPicPr>
        <p:blipFill>
          <a:blip r:embed="rId3"/>
          <a:stretch>
            <a:fillRect/>
          </a:stretch>
        </p:blipFill>
        <p:spPr>
          <a:xfrm>
            <a:off x="5546395" y="4224602"/>
            <a:ext cx="701278" cy="701278"/>
          </a:xfrm>
          <a:prstGeom prst="rect">
            <a:avLst/>
          </a:prstGeom>
        </p:spPr>
      </p:pic>
      <p:pic>
        <p:nvPicPr>
          <p:cNvPr id="21506" name="Picture 2" descr="UFOを発見して驚く人たちのイラスト">
            <a:extLst>
              <a:ext uri="{FF2B5EF4-FFF2-40B4-BE49-F238E27FC236}">
                <a16:creationId xmlns:a16="http://schemas.microsoft.com/office/drawing/2014/main" id="{2E51CC85-C353-A633-5FCD-68FEDBC9F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211" y="592668"/>
            <a:ext cx="2368789" cy="2197052"/>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54CDD806-AE06-35BE-1EB2-0FCD3B142AD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50963" y="5888456"/>
            <a:ext cx="612775"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59D14DC9-CB56-7DD7-9ED6-E98D93AE08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46568" y="5909914"/>
            <a:ext cx="60801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6">
            <a:extLst>
              <a:ext uri="{FF2B5EF4-FFF2-40B4-BE49-F238E27FC236}">
                <a16:creationId xmlns:a16="http://schemas.microsoft.com/office/drawing/2014/main" id="{06FE29B6-92BF-7474-A486-C9D3D605BC6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519693" y="5904331"/>
            <a:ext cx="6111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3">
            <a:extLst>
              <a:ext uri="{FF2B5EF4-FFF2-40B4-BE49-F238E27FC236}">
                <a16:creationId xmlns:a16="http://schemas.microsoft.com/office/drawing/2014/main" id="{7E3C00D0-EBAC-50E4-422B-007FEB6B457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2100" y="5937669"/>
            <a:ext cx="79851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8165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２０２２年の</a:t>
            </a:r>
            <a:r>
              <a:rPr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年次報告書</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7DB72D5F-4B08-BB90-A641-264B2DDA860E}"/>
              </a:ext>
            </a:extLst>
          </p:cNvPr>
          <p:cNvPicPr>
            <a:picLocks noChangeAspect="1"/>
          </p:cNvPicPr>
          <p:nvPr/>
        </p:nvPicPr>
        <p:blipFill>
          <a:blip r:embed="rId2"/>
          <a:stretch>
            <a:fillRect/>
          </a:stretch>
        </p:blipFill>
        <p:spPr>
          <a:xfrm>
            <a:off x="130189" y="592086"/>
            <a:ext cx="4763545" cy="6151442"/>
          </a:xfrm>
          <a:custGeom>
            <a:avLst/>
            <a:gdLst>
              <a:gd name="connsiteX0" fmla="*/ 0 w 4763545"/>
              <a:gd name="connsiteY0" fmla="*/ 0 h 6151442"/>
              <a:gd name="connsiteX1" fmla="*/ 728142 w 4763545"/>
              <a:gd name="connsiteY1" fmla="*/ 0 h 6151442"/>
              <a:gd name="connsiteX2" fmla="*/ 1361013 w 4763545"/>
              <a:gd name="connsiteY2" fmla="*/ 0 h 6151442"/>
              <a:gd name="connsiteX3" fmla="*/ 2041519 w 4763545"/>
              <a:gd name="connsiteY3" fmla="*/ 0 h 6151442"/>
              <a:gd name="connsiteX4" fmla="*/ 2626755 w 4763545"/>
              <a:gd name="connsiteY4" fmla="*/ 0 h 6151442"/>
              <a:gd name="connsiteX5" fmla="*/ 3307261 w 4763545"/>
              <a:gd name="connsiteY5" fmla="*/ 0 h 6151442"/>
              <a:gd name="connsiteX6" fmla="*/ 3892497 w 4763545"/>
              <a:gd name="connsiteY6" fmla="*/ 0 h 6151442"/>
              <a:gd name="connsiteX7" fmla="*/ 4763545 w 4763545"/>
              <a:gd name="connsiteY7" fmla="*/ 0 h 6151442"/>
              <a:gd name="connsiteX8" fmla="*/ 4763545 w 4763545"/>
              <a:gd name="connsiteY8" fmla="*/ 560465 h 6151442"/>
              <a:gd name="connsiteX9" fmla="*/ 4763545 w 4763545"/>
              <a:gd name="connsiteY9" fmla="*/ 1243958 h 6151442"/>
              <a:gd name="connsiteX10" fmla="*/ 4763545 w 4763545"/>
              <a:gd name="connsiteY10" fmla="*/ 1804423 h 6151442"/>
              <a:gd name="connsiteX11" fmla="*/ 4763545 w 4763545"/>
              <a:gd name="connsiteY11" fmla="*/ 2303373 h 6151442"/>
              <a:gd name="connsiteX12" fmla="*/ 4763545 w 4763545"/>
              <a:gd name="connsiteY12" fmla="*/ 2863838 h 6151442"/>
              <a:gd name="connsiteX13" fmla="*/ 4763545 w 4763545"/>
              <a:gd name="connsiteY13" fmla="*/ 3485817 h 6151442"/>
              <a:gd name="connsiteX14" fmla="*/ 4763545 w 4763545"/>
              <a:gd name="connsiteY14" fmla="*/ 4107796 h 6151442"/>
              <a:gd name="connsiteX15" fmla="*/ 4763545 w 4763545"/>
              <a:gd name="connsiteY15" fmla="*/ 4914319 h 6151442"/>
              <a:gd name="connsiteX16" fmla="*/ 4763545 w 4763545"/>
              <a:gd name="connsiteY16" fmla="*/ 6151442 h 6151442"/>
              <a:gd name="connsiteX17" fmla="*/ 4035403 w 4763545"/>
              <a:gd name="connsiteY17" fmla="*/ 6151442 h 6151442"/>
              <a:gd name="connsiteX18" fmla="*/ 3307261 w 4763545"/>
              <a:gd name="connsiteY18" fmla="*/ 6151442 h 6151442"/>
              <a:gd name="connsiteX19" fmla="*/ 2722026 w 4763545"/>
              <a:gd name="connsiteY19" fmla="*/ 6151442 h 6151442"/>
              <a:gd name="connsiteX20" fmla="*/ 2136790 w 4763545"/>
              <a:gd name="connsiteY20" fmla="*/ 6151442 h 6151442"/>
              <a:gd name="connsiteX21" fmla="*/ 1408648 w 4763545"/>
              <a:gd name="connsiteY21" fmla="*/ 6151442 h 6151442"/>
              <a:gd name="connsiteX22" fmla="*/ 632871 w 4763545"/>
              <a:gd name="connsiteY22" fmla="*/ 6151442 h 6151442"/>
              <a:gd name="connsiteX23" fmla="*/ 0 w 4763545"/>
              <a:gd name="connsiteY23" fmla="*/ 6151442 h 6151442"/>
              <a:gd name="connsiteX24" fmla="*/ 0 w 4763545"/>
              <a:gd name="connsiteY24" fmla="*/ 5590977 h 6151442"/>
              <a:gd name="connsiteX25" fmla="*/ 0 w 4763545"/>
              <a:gd name="connsiteY25" fmla="*/ 5030513 h 6151442"/>
              <a:gd name="connsiteX26" fmla="*/ 0 w 4763545"/>
              <a:gd name="connsiteY26" fmla="*/ 4408533 h 6151442"/>
              <a:gd name="connsiteX27" fmla="*/ 0 w 4763545"/>
              <a:gd name="connsiteY27" fmla="*/ 3663525 h 6151442"/>
              <a:gd name="connsiteX28" fmla="*/ 0 w 4763545"/>
              <a:gd name="connsiteY28" fmla="*/ 3164575 h 6151442"/>
              <a:gd name="connsiteX29" fmla="*/ 0 w 4763545"/>
              <a:gd name="connsiteY29" fmla="*/ 2665625 h 6151442"/>
              <a:gd name="connsiteX30" fmla="*/ 0 w 4763545"/>
              <a:gd name="connsiteY30" fmla="*/ 2105160 h 6151442"/>
              <a:gd name="connsiteX31" fmla="*/ 0 w 4763545"/>
              <a:gd name="connsiteY31" fmla="*/ 1606210 h 6151442"/>
              <a:gd name="connsiteX32" fmla="*/ 0 w 4763545"/>
              <a:gd name="connsiteY32" fmla="*/ 1045745 h 6151442"/>
              <a:gd name="connsiteX33" fmla="*/ 0 w 4763545"/>
              <a:gd name="connsiteY33" fmla="*/ 0 h 615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63545" h="6151442" fill="none" extrusionOk="0">
                <a:moveTo>
                  <a:pt x="0" y="0"/>
                </a:moveTo>
                <a:cubicBezTo>
                  <a:pt x="199368" y="28303"/>
                  <a:pt x="488989" y="-27572"/>
                  <a:pt x="728142" y="0"/>
                </a:cubicBezTo>
                <a:cubicBezTo>
                  <a:pt x="967295" y="27572"/>
                  <a:pt x="1134092" y="-27584"/>
                  <a:pt x="1361013" y="0"/>
                </a:cubicBezTo>
                <a:cubicBezTo>
                  <a:pt x="1587934" y="27584"/>
                  <a:pt x="1715852" y="23269"/>
                  <a:pt x="2041519" y="0"/>
                </a:cubicBezTo>
                <a:cubicBezTo>
                  <a:pt x="2367186" y="-23269"/>
                  <a:pt x="2479317" y="11991"/>
                  <a:pt x="2626755" y="0"/>
                </a:cubicBezTo>
                <a:cubicBezTo>
                  <a:pt x="2774193" y="-11991"/>
                  <a:pt x="3021938" y="-942"/>
                  <a:pt x="3307261" y="0"/>
                </a:cubicBezTo>
                <a:cubicBezTo>
                  <a:pt x="3592584" y="942"/>
                  <a:pt x="3665798" y="-22188"/>
                  <a:pt x="3892497" y="0"/>
                </a:cubicBezTo>
                <a:cubicBezTo>
                  <a:pt x="4119196" y="22188"/>
                  <a:pt x="4561926" y="-26659"/>
                  <a:pt x="4763545" y="0"/>
                </a:cubicBezTo>
                <a:cubicBezTo>
                  <a:pt x="4774341" y="162090"/>
                  <a:pt x="4757345" y="363619"/>
                  <a:pt x="4763545" y="560465"/>
                </a:cubicBezTo>
                <a:cubicBezTo>
                  <a:pt x="4769745" y="757311"/>
                  <a:pt x="4753463" y="902950"/>
                  <a:pt x="4763545" y="1243958"/>
                </a:cubicBezTo>
                <a:cubicBezTo>
                  <a:pt x="4773627" y="1584966"/>
                  <a:pt x="4746025" y="1575212"/>
                  <a:pt x="4763545" y="1804423"/>
                </a:cubicBezTo>
                <a:cubicBezTo>
                  <a:pt x="4781065" y="2033635"/>
                  <a:pt x="4762701" y="2119172"/>
                  <a:pt x="4763545" y="2303373"/>
                </a:cubicBezTo>
                <a:cubicBezTo>
                  <a:pt x="4764390" y="2487574"/>
                  <a:pt x="4784728" y="2609878"/>
                  <a:pt x="4763545" y="2863838"/>
                </a:cubicBezTo>
                <a:cubicBezTo>
                  <a:pt x="4742362" y="3117798"/>
                  <a:pt x="4793966" y="3181523"/>
                  <a:pt x="4763545" y="3485817"/>
                </a:cubicBezTo>
                <a:cubicBezTo>
                  <a:pt x="4733124" y="3790111"/>
                  <a:pt x="4748729" y="3941325"/>
                  <a:pt x="4763545" y="4107796"/>
                </a:cubicBezTo>
                <a:cubicBezTo>
                  <a:pt x="4778361" y="4274267"/>
                  <a:pt x="4785111" y="4713417"/>
                  <a:pt x="4763545" y="4914319"/>
                </a:cubicBezTo>
                <a:cubicBezTo>
                  <a:pt x="4741979" y="5115221"/>
                  <a:pt x="4752690" y="5636543"/>
                  <a:pt x="4763545" y="6151442"/>
                </a:cubicBezTo>
                <a:cubicBezTo>
                  <a:pt x="4592816" y="6145154"/>
                  <a:pt x="4306558" y="6137333"/>
                  <a:pt x="4035403" y="6151442"/>
                </a:cubicBezTo>
                <a:cubicBezTo>
                  <a:pt x="3764248" y="6165551"/>
                  <a:pt x="3506161" y="6182787"/>
                  <a:pt x="3307261" y="6151442"/>
                </a:cubicBezTo>
                <a:cubicBezTo>
                  <a:pt x="3108361" y="6120097"/>
                  <a:pt x="2879537" y="6135940"/>
                  <a:pt x="2722026" y="6151442"/>
                </a:cubicBezTo>
                <a:cubicBezTo>
                  <a:pt x="2564516" y="6166944"/>
                  <a:pt x="2376780" y="6150839"/>
                  <a:pt x="2136790" y="6151442"/>
                </a:cubicBezTo>
                <a:cubicBezTo>
                  <a:pt x="1896800" y="6152045"/>
                  <a:pt x="1707395" y="6140924"/>
                  <a:pt x="1408648" y="6151442"/>
                </a:cubicBezTo>
                <a:cubicBezTo>
                  <a:pt x="1109901" y="6161960"/>
                  <a:pt x="864808" y="6171204"/>
                  <a:pt x="632871" y="6151442"/>
                </a:cubicBezTo>
                <a:cubicBezTo>
                  <a:pt x="400934" y="6131680"/>
                  <a:pt x="285032" y="6136310"/>
                  <a:pt x="0" y="6151442"/>
                </a:cubicBezTo>
                <a:cubicBezTo>
                  <a:pt x="13028" y="5985283"/>
                  <a:pt x="-12730" y="5798563"/>
                  <a:pt x="0" y="5590977"/>
                </a:cubicBezTo>
                <a:cubicBezTo>
                  <a:pt x="12730" y="5383391"/>
                  <a:pt x="-13211" y="5273427"/>
                  <a:pt x="0" y="5030513"/>
                </a:cubicBezTo>
                <a:cubicBezTo>
                  <a:pt x="13211" y="4787599"/>
                  <a:pt x="19693" y="4572057"/>
                  <a:pt x="0" y="4408533"/>
                </a:cubicBezTo>
                <a:cubicBezTo>
                  <a:pt x="-19693" y="4245009"/>
                  <a:pt x="-15630" y="3870521"/>
                  <a:pt x="0" y="3663525"/>
                </a:cubicBezTo>
                <a:cubicBezTo>
                  <a:pt x="15630" y="3456529"/>
                  <a:pt x="9486" y="3271123"/>
                  <a:pt x="0" y="3164575"/>
                </a:cubicBezTo>
                <a:cubicBezTo>
                  <a:pt x="-9486" y="3058027"/>
                  <a:pt x="-1916" y="2846959"/>
                  <a:pt x="0" y="2665625"/>
                </a:cubicBezTo>
                <a:cubicBezTo>
                  <a:pt x="1916" y="2484291"/>
                  <a:pt x="-13240" y="2324597"/>
                  <a:pt x="0" y="2105160"/>
                </a:cubicBezTo>
                <a:cubicBezTo>
                  <a:pt x="13240" y="1885724"/>
                  <a:pt x="2457" y="1821239"/>
                  <a:pt x="0" y="1606210"/>
                </a:cubicBezTo>
                <a:cubicBezTo>
                  <a:pt x="-2457" y="1391181"/>
                  <a:pt x="-1422" y="1279040"/>
                  <a:pt x="0" y="1045745"/>
                </a:cubicBezTo>
                <a:cubicBezTo>
                  <a:pt x="1422" y="812450"/>
                  <a:pt x="-14692" y="233446"/>
                  <a:pt x="0" y="0"/>
                </a:cubicBezTo>
                <a:close/>
              </a:path>
              <a:path w="4763545" h="6151442" stroke="0" extrusionOk="0">
                <a:moveTo>
                  <a:pt x="0" y="0"/>
                </a:moveTo>
                <a:cubicBezTo>
                  <a:pt x="206834" y="1799"/>
                  <a:pt x="504953" y="29866"/>
                  <a:pt x="632871" y="0"/>
                </a:cubicBezTo>
                <a:cubicBezTo>
                  <a:pt x="760789" y="-29866"/>
                  <a:pt x="1010521" y="-6554"/>
                  <a:pt x="1170471" y="0"/>
                </a:cubicBezTo>
                <a:cubicBezTo>
                  <a:pt x="1330421" y="6554"/>
                  <a:pt x="1480524" y="-25805"/>
                  <a:pt x="1755707" y="0"/>
                </a:cubicBezTo>
                <a:cubicBezTo>
                  <a:pt x="2030890" y="25805"/>
                  <a:pt x="2121648" y="-21946"/>
                  <a:pt x="2483848" y="0"/>
                </a:cubicBezTo>
                <a:cubicBezTo>
                  <a:pt x="2846048" y="21946"/>
                  <a:pt x="2920945" y="32481"/>
                  <a:pt x="3211990" y="0"/>
                </a:cubicBezTo>
                <a:cubicBezTo>
                  <a:pt x="3503035" y="-32481"/>
                  <a:pt x="3687075" y="30237"/>
                  <a:pt x="3892497" y="0"/>
                </a:cubicBezTo>
                <a:cubicBezTo>
                  <a:pt x="4097919" y="-30237"/>
                  <a:pt x="4524143" y="-37006"/>
                  <a:pt x="4763545" y="0"/>
                </a:cubicBezTo>
                <a:cubicBezTo>
                  <a:pt x="4777138" y="255713"/>
                  <a:pt x="4791221" y="333764"/>
                  <a:pt x="4763545" y="560465"/>
                </a:cubicBezTo>
                <a:cubicBezTo>
                  <a:pt x="4735869" y="787167"/>
                  <a:pt x="4777072" y="903625"/>
                  <a:pt x="4763545" y="1120929"/>
                </a:cubicBezTo>
                <a:cubicBezTo>
                  <a:pt x="4750018" y="1338233"/>
                  <a:pt x="4793269" y="1709686"/>
                  <a:pt x="4763545" y="1927452"/>
                </a:cubicBezTo>
                <a:cubicBezTo>
                  <a:pt x="4733821" y="2145218"/>
                  <a:pt x="4780251" y="2342325"/>
                  <a:pt x="4763545" y="2672460"/>
                </a:cubicBezTo>
                <a:cubicBezTo>
                  <a:pt x="4746839" y="3002595"/>
                  <a:pt x="4766325" y="3024380"/>
                  <a:pt x="4763545" y="3294439"/>
                </a:cubicBezTo>
                <a:cubicBezTo>
                  <a:pt x="4760765" y="3564498"/>
                  <a:pt x="4787498" y="3645615"/>
                  <a:pt x="4763545" y="3916418"/>
                </a:cubicBezTo>
                <a:cubicBezTo>
                  <a:pt x="4739592" y="4187221"/>
                  <a:pt x="4736056" y="4227503"/>
                  <a:pt x="4763545" y="4476883"/>
                </a:cubicBezTo>
                <a:cubicBezTo>
                  <a:pt x="4791034" y="4726263"/>
                  <a:pt x="4791068" y="4913598"/>
                  <a:pt x="4763545" y="5037348"/>
                </a:cubicBezTo>
                <a:cubicBezTo>
                  <a:pt x="4736022" y="5161098"/>
                  <a:pt x="4802031" y="5894951"/>
                  <a:pt x="4763545" y="6151442"/>
                </a:cubicBezTo>
                <a:cubicBezTo>
                  <a:pt x="4523583" y="6155720"/>
                  <a:pt x="4441932" y="6158309"/>
                  <a:pt x="4178309" y="6151442"/>
                </a:cubicBezTo>
                <a:cubicBezTo>
                  <a:pt x="3914686" y="6144575"/>
                  <a:pt x="3753679" y="6131299"/>
                  <a:pt x="3640709" y="6151442"/>
                </a:cubicBezTo>
                <a:cubicBezTo>
                  <a:pt x="3527739" y="6171585"/>
                  <a:pt x="3282686" y="6161936"/>
                  <a:pt x="3055474" y="6151442"/>
                </a:cubicBezTo>
                <a:cubicBezTo>
                  <a:pt x="2828263" y="6140948"/>
                  <a:pt x="2589899" y="6122510"/>
                  <a:pt x="2470238" y="6151442"/>
                </a:cubicBezTo>
                <a:cubicBezTo>
                  <a:pt x="2350577" y="6180374"/>
                  <a:pt x="2074792" y="6169100"/>
                  <a:pt x="1789732" y="6151442"/>
                </a:cubicBezTo>
                <a:cubicBezTo>
                  <a:pt x="1504672" y="6133784"/>
                  <a:pt x="1318185" y="6126101"/>
                  <a:pt x="1061590" y="6151442"/>
                </a:cubicBezTo>
                <a:cubicBezTo>
                  <a:pt x="804995" y="6176783"/>
                  <a:pt x="466985" y="6187386"/>
                  <a:pt x="0" y="6151442"/>
                </a:cubicBezTo>
                <a:cubicBezTo>
                  <a:pt x="7361" y="5966794"/>
                  <a:pt x="-3063" y="5586444"/>
                  <a:pt x="0" y="5344920"/>
                </a:cubicBezTo>
                <a:cubicBezTo>
                  <a:pt x="3063" y="5103396"/>
                  <a:pt x="10029" y="4867562"/>
                  <a:pt x="0" y="4722940"/>
                </a:cubicBezTo>
                <a:cubicBezTo>
                  <a:pt x="-10029" y="4578318"/>
                  <a:pt x="-11413" y="4413693"/>
                  <a:pt x="0" y="4162476"/>
                </a:cubicBezTo>
                <a:cubicBezTo>
                  <a:pt x="11413" y="3911259"/>
                  <a:pt x="-32359" y="3715566"/>
                  <a:pt x="0" y="3417468"/>
                </a:cubicBezTo>
                <a:cubicBezTo>
                  <a:pt x="32359" y="3119370"/>
                  <a:pt x="17788" y="3088872"/>
                  <a:pt x="0" y="2857003"/>
                </a:cubicBezTo>
                <a:cubicBezTo>
                  <a:pt x="-17788" y="2625134"/>
                  <a:pt x="25193" y="2448445"/>
                  <a:pt x="0" y="2296538"/>
                </a:cubicBezTo>
                <a:cubicBezTo>
                  <a:pt x="-25193" y="2144632"/>
                  <a:pt x="3052" y="1921134"/>
                  <a:pt x="0" y="1551530"/>
                </a:cubicBezTo>
                <a:cubicBezTo>
                  <a:pt x="-3052" y="1181926"/>
                  <a:pt x="-32374" y="1009993"/>
                  <a:pt x="0" y="868037"/>
                </a:cubicBezTo>
                <a:cubicBezTo>
                  <a:pt x="32374" y="726081"/>
                  <a:pt x="22831" y="377080"/>
                  <a:pt x="0" y="0"/>
                </a:cubicBezTo>
                <a:close/>
              </a:path>
            </a:pathLst>
          </a:custGeom>
          <a:ln>
            <a:solidFill>
              <a:srgbClr val="C00000"/>
            </a:solidFill>
            <a:extLst>
              <a:ext uri="{C807C97D-BFC1-408E-A445-0C87EB9F89A2}">
                <ask:lineSketchStyleProps xmlns:ask="http://schemas.microsoft.com/office/drawing/2018/sketchyshapes" sd="1440055069">
                  <a:prstGeom prst="rect">
                    <a:avLst/>
                  </a:prstGeom>
                  <ask:type>
                    <ask:lineSketchFreehand/>
                  </ask:type>
                </ask:lineSketchStyleProps>
              </a:ext>
            </a:extLst>
          </a:ln>
        </p:spPr>
      </p:pic>
      <p:pic>
        <p:nvPicPr>
          <p:cNvPr id="5" name="図 4">
            <a:extLst>
              <a:ext uri="{FF2B5EF4-FFF2-40B4-BE49-F238E27FC236}">
                <a16:creationId xmlns:a16="http://schemas.microsoft.com/office/drawing/2014/main" id="{B22A137D-50D0-D5E9-257C-5024F74F92DE}"/>
              </a:ext>
            </a:extLst>
          </p:cNvPr>
          <p:cNvPicPr>
            <a:picLocks noChangeAspect="1"/>
          </p:cNvPicPr>
          <p:nvPr/>
        </p:nvPicPr>
        <p:blipFill>
          <a:blip r:embed="rId3"/>
          <a:stretch>
            <a:fillRect/>
          </a:stretch>
        </p:blipFill>
        <p:spPr>
          <a:xfrm>
            <a:off x="164057" y="6001635"/>
            <a:ext cx="699558" cy="699558"/>
          </a:xfrm>
          <a:prstGeom prst="rect">
            <a:avLst/>
          </a:prstGeom>
        </p:spPr>
      </p:pic>
      <p:sp>
        <p:nvSpPr>
          <p:cNvPr id="11" name="テキスト ボックス 10">
            <a:extLst>
              <a:ext uri="{FF2B5EF4-FFF2-40B4-BE49-F238E27FC236}">
                <a16:creationId xmlns:a16="http://schemas.microsoft.com/office/drawing/2014/main" id="{251B08DC-3FB4-A7AD-FE35-695B1F5824CB}"/>
              </a:ext>
            </a:extLst>
          </p:cNvPr>
          <p:cNvSpPr txBox="1"/>
          <p:nvPr/>
        </p:nvSpPr>
        <p:spPr>
          <a:xfrm>
            <a:off x="4893734" y="495664"/>
            <a:ext cx="7168077" cy="6247864"/>
          </a:xfrm>
          <a:prstGeom prst="rect">
            <a:avLst/>
          </a:prstGeom>
          <a:noFill/>
        </p:spPr>
        <p:txBody>
          <a:bodyPr wrap="square">
            <a:spAutoFit/>
          </a:bodyPr>
          <a:lstStyle/>
          <a:p>
            <a:r>
              <a:rPr lang="ja-JP" altLang="en-US" sz="2000" b="1" dirty="0">
                <a:latin typeface="BIZ UDPゴシック" panose="020B0400000000000000" pitchFamily="50" charset="-128"/>
                <a:ea typeface="BIZ UDPゴシック" panose="020B0400000000000000" pitchFamily="50" charset="-128"/>
              </a:rPr>
              <a:t>●</a:t>
            </a:r>
            <a:r>
              <a:rPr lang="en-US" altLang="ja-JP" sz="2000" b="1" dirty="0">
                <a:latin typeface="BIZ UDPゴシック" panose="020B0400000000000000" pitchFamily="50" charset="-128"/>
                <a:ea typeface="BIZ UDPゴシック" panose="020B0400000000000000" pitchFamily="50" charset="-128"/>
              </a:rPr>
              <a:t>2022</a:t>
            </a:r>
            <a:r>
              <a:rPr lang="ja-JP" altLang="en-US" sz="2000" b="1" dirty="0">
                <a:latin typeface="BIZ UDPゴシック" panose="020B0400000000000000" pitchFamily="50" charset="-128"/>
                <a:ea typeface="BIZ UDPゴシック" panose="020B0400000000000000" pitchFamily="50" charset="-128"/>
              </a:rPr>
              <a:t>年の国防授権法に則り、国家情報長官室が国防総省と協力し「</a:t>
            </a:r>
            <a:r>
              <a:rPr lang="en-US" altLang="ja-JP" sz="2000" b="1" dirty="0">
                <a:latin typeface="BIZ UDPゴシック" panose="020B0400000000000000" pitchFamily="50" charset="-128"/>
                <a:ea typeface="BIZ UDPゴシック" panose="020B0400000000000000" pitchFamily="50" charset="-128"/>
              </a:rPr>
              <a:t>2022</a:t>
            </a:r>
            <a:r>
              <a:rPr lang="ja-JP" altLang="en-US" sz="2000" b="1" dirty="0">
                <a:latin typeface="BIZ UDPゴシック" panose="020B0400000000000000" pitchFamily="50" charset="-128"/>
                <a:ea typeface="BIZ UDPゴシック" panose="020B0400000000000000" pitchFamily="50" charset="-128"/>
              </a:rPr>
              <a:t>年</a:t>
            </a:r>
            <a:r>
              <a:rPr lang="en-US" altLang="ja-JP" sz="2000" b="1" dirty="0">
                <a:latin typeface="BIZ UDPゴシック" panose="020B0400000000000000" pitchFamily="50" charset="-128"/>
                <a:ea typeface="BIZ UDPゴシック" panose="020B0400000000000000" pitchFamily="50" charset="-128"/>
              </a:rPr>
              <a:t>UAP</a:t>
            </a:r>
            <a:r>
              <a:rPr lang="ja-JP" altLang="en-US" sz="2000" b="1" dirty="0">
                <a:latin typeface="BIZ UDPゴシック" panose="020B0400000000000000" pitchFamily="50" charset="-128"/>
                <a:ea typeface="BIZ UDPゴシック" panose="020B0400000000000000" pitchFamily="50" charset="-128"/>
              </a:rPr>
              <a:t>年次報告書」を公表。</a:t>
            </a:r>
          </a:p>
          <a:p>
            <a:endParaRPr lang="ja-JP" altLang="en-US" sz="2000" b="1" dirty="0">
              <a:latin typeface="BIZ UDPゴシック" panose="020B0400000000000000" pitchFamily="50" charset="-128"/>
              <a:ea typeface="BIZ UDPゴシック" panose="020B0400000000000000" pitchFamily="50" charset="-128"/>
            </a:endParaRPr>
          </a:p>
          <a:p>
            <a:r>
              <a:rPr lang="ja-JP" altLang="en-US" sz="2000" b="1" dirty="0">
                <a:latin typeface="BIZ UDPゴシック" panose="020B0400000000000000" pitchFamily="50" charset="-128"/>
                <a:ea typeface="BIZ UDPゴシック" panose="020B0400000000000000" pitchFamily="50" charset="-128"/>
              </a:rPr>
              <a:t>●報告書の概要は以下の通り。</a:t>
            </a:r>
          </a:p>
          <a:p>
            <a:endParaRPr lang="ja-JP" altLang="en-US" sz="2000" b="1" dirty="0">
              <a:latin typeface="BIZ UDPゴシック" panose="020B0400000000000000" pitchFamily="50" charset="-128"/>
              <a:ea typeface="BIZ UDPゴシック" panose="020B0400000000000000" pitchFamily="50" charset="-128"/>
            </a:endParaRPr>
          </a:p>
          <a:p>
            <a:r>
              <a:rPr lang="ja-JP" altLang="en-US" sz="2000" b="1" dirty="0">
                <a:latin typeface="BIZ UDPゴシック" panose="020B0400000000000000" pitchFamily="50" charset="-128"/>
                <a:ea typeface="BIZ UDPゴシック" panose="020B0400000000000000" pitchFamily="50" charset="-128"/>
              </a:rPr>
              <a:t>・対象期間：</a:t>
            </a:r>
            <a:r>
              <a:rPr lang="en-US" altLang="ja-JP" sz="2000" b="1" dirty="0">
                <a:latin typeface="BIZ UDPゴシック" panose="020B0400000000000000" pitchFamily="50" charset="-128"/>
                <a:ea typeface="BIZ UDPゴシック" panose="020B0400000000000000" pitchFamily="50" charset="-128"/>
              </a:rPr>
              <a:t>2021</a:t>
            </a:r>
            <a:r>
              <a:rPr lang="ja-JP" altLang="en-US" sz="2000" b="1" dirty="0">
                <a:latin typeface="BIZ UDPゴシック" panose="020B0400000000000000" pitchFamily="50" charset="-128"/>
                <a:ea typeface="BIZ UDPゴシック" panose="020B0400000000000000" pitchFamily="50" charset="-128"/>
              </a:rPr>
              <a:t>年</a:t>
            </a:r>
            <a:r>
              <a:rPr lang="en-US" altLang="ja-JP" sz="2000" b="1" dirty="0">
                <a:latin typeface="BIZ UDPゴシック" panose="020B0400000000000000" pitchFamily="50" charset="-128"/>
                <a:ea typeface="BIZ UDPゴシック" panose="020B0400000000000000" pitchFamily="50" charset="-128"/>
              </a:rPr>
              <a:t>3</a:t>
            </a:r>
            <a:r>
              <a:rPr lang="ja-JP" altLang="en-US" sz="2000" b="1" dirty="0">
                <a:latin typeface="BIZ UDPゴシック" panose="020B0400000000000000" pitchFamily="50" charset="-128"/>
                <a:ea typeface="BIZ UDPゴシック" panose="020B0400000000000000" pitchFamily="50" charset="-128"/>
              </a:rPr>
              <a:t>月</a:t>
            </a:r>
            <a:r>
              <a:rPr lang="en-US" altLang="ja-JP" sz="2000" b="1" dirty="0">
                <a:latin typeface="BIZ UDPゴシック" panose="020B0400000000000000" pitchFamily="50" charset="-128"/>
                <a:ea typeface="BIZ UDPゴシック" panose="020B0400000000000000" pitchFamily="50" charset="-128"/>
              </a:rPr>
              <a:t>6</a:t>
            </a:r>
            <a:r>
              <a:rPr lang="ja-JP" altLang="en-US" sz="2000" b="1" dirty="0">
                <a:latin typeface="BIZ UDPゴシック" panose="020B0400000000000000" pitchFamily="50" charset="-128"/>
                <a:ea typeface="BIZ UDPゴシック" panose="020B0400000000000000" pitchFamily="50" charset="-128"/>
              </a:rPr>
              <a:t>日～</a:t>
            </a:r>
            <a:r>
              <a:rPr lang="en-US" altLang="ja-JP" sz="2000" b="1" dirty="0">
                <a:latin typeface="BIZ UDPゴシック" panose="020B0400000000000000" pitchFamily="50" charset="-128"/>
                <a:ea typeface="BIZ UDPゴシック" panose="020B0400000000000000" pitchFamily="50" charset="-128"/>
              </a:rPr>
              <a:t>2022</a:t>
            </a:r>
            <a:r>
              <a:rPr lang="ja-JP" altLang="en-US" sz="2000" b="1" dirty="0">
                <a:latin typeface="BIZ UDPゴシック" panose="020B0400000000000000" pitchFamily="50" charset="-128"/>
                <a:ea typeface="BIZ UDPゴシック" panose="020B0400000000000000" pitchFamily="50" charset="-128"/>
              </a:rPr>
              <a:t>年</a:t>
            </a:r>
            <a:r>
              <a:rPr lang="en-US" altLang="ja-JP" sz="2000" b="1" dirty="0">
                <a:latin typeface="BIZ UDPゴシック" panose="020B0400000000000000" pitchFamily="50" charset="-128"/>
                <a:ea typeface="BIZ UDPゴシック" panose="020B0400000000000000" pitchFamily="50" charset="-128"/>
              </a:rPr>
              <a:t>8</a:t>
            </a:r>
            <a:r>
              <a:rPr lang="ja-JP" altLang="en-US" sz="2000" b="1" dirty="0">
                <a:latin typeface="BIZ UDPゴシック" panose="020B0400000000000000" pitchFamily="50" charset="-128"/>
                <a:ea typeface="BIZ UDPゴシック" panose="020B0400000000000000" pitchFamily="50" charset="-128"/>
              </a:rPr>
              <a:t>月</a:t>
            </a:r>
            <a:r>
              <a:rPr lang="en-US" altLang="ja-JP" sz="2000" b="1" dirty="0">
                <a:latin typeface="BIZ UDPゴシック" panose="020B0400000000000000" pitchFamily="50" charset="-128"/>
                <a:ea typeface="BIZ UDPゴシック" panose="020B0400000000000000" pitchFamily="50" charset="-128"/>
              </a:rPr>
              <a:t>30</a:t>
            </a:r>
            <a:r>
              <a:rPr lang="ja-JP" altLang="en-US" sz="2000" b="1" dirty="0">
                <a:latin typeface="BIZ UDPゴシック" panose="020B0400000000000000" pitchFamily="50" charset="-128"/>
                <a:ea typeface="BIZ UDPゴシック" panose="020B0400000000000000" pitchFamily="50" charset="-128"/>
              </a:rPr>
              <a:t>日</a:t>
            </a:r>
          </a:p>
          <a:p>
            <a:r>
              <a:rPr lang="ja-JP" altLang="en-US" sz="2000" b="1" dirty="0">
                <a:latin typeface="BIZ UDPゴシック" panose="020B0400000000000000" pitchFamily="50" charset="-128"/>
                <a:ea typeface="BIZ UDPゴシック" panose="020B0400000000000000" pitchFamily="50" charset="-128"/>
              </a:rPr>
              <a:t>・報告件数：</a:t>
            </a:r>
            <a:r>
              <a:rPr lang="en-US" altLang="ja-JP" sz="2000" b="1" dirty="0">
                <a:latin typeface="BIZ UDPゴシック" panose="020B0400000000000000" pitchFamily="50" charset="-128"/>
                <a:ea typeface="BIZ UDPゴシック" panose="020B0400000000000000" pitchFamily="50" charset="-128"/>
              </a:rPr>
              <a:t>366</a:t>
            </a:r>
            <a:r>
              <a:rPr lang="ja-JP" altLang="en-US" sz="2000" b="1" dirty="0">
                <a:latin typeface="BIZ UDPゴシック" panose="020B0400000000000000" pitchFamily="50" charset="-128"/>
                <a:ea typeface="BIZ UDPゴシック" panose="020B0400000000000000" pitchFamily="50" charset="-128"/>
              </a:rPr>
              <a:t>件</a:t>
            </a:r>
          </a:p>
          <a:p>
            <a:r>
              <a:rPr lang="ja-JP" altLang="en-US" sz="2000" b="1" dirty="0">
                <a:latin typeface="BIZ UDPゴシック" panose="020B0400000000000000" pitchFamily="50" charset="-128"/>
                <a:ea typeface="BIZ UDPゴシック" panose="020B0400000000000000" pitchFamily="50" charset="-128"/>
              </a:rPr>
              <a:t>・分析結果：</a:t>
            </a:r>
          </a:p>
          <a:p>
            <a:r>
              <a:rPr lang="ja-JP" altLang="en-US" sz="2000" b="1" dirty="0">
                <a:latin typeface="BIZ UDPゴシック" panose="020B0400000000000000" pitchFamily="50" charset="-128"/>
                <a:ea typeface="BIZ UDPゴシック" panose="020B0400000000000000" pitchFamily="50" charset="-128"/>
              </a:rPr>
              <a:t>　  </a:t>
            </a:r>
            <a:r>
              <a:rPr lang="en-US" altLang="ja-JP" sz="2000" b="1" dirty="0">
                <a:latin typeface="BIZ UDPゴシック" panose="020B0400000000000000" pitchFamily="50" charset="-128"/>
                <a:ea typeface="BIZ UDPゴシック" panose="020B0400000000000000" pitchFamily="50" charset="-128"/>
              </a:rPr>
              <a:t>26</a:t>
            </a:r>
            <a:r>
              <a:rPr lang="ja-JP" altLang="en-US" sz="2000" b="1" dirty="0">
                <a:latin typeface="BIZ UDPゴシック" panose="020B0400000000000000" pitchFamily="50" charset="-128"/>
                <a:ea typeface="BIZ UDPゴシック" panose="020B0400000000000000" pitchFamily="50" charset="-128"/>
              </a:rPr>
              <a:t>件：無人航空システム（</a:t>
            </a:r>
            <a:r>
              <a:rPr lang="en-US" altLang="ja-JP" sz="2000" b="1" dirty="0">
                <a:latin typeface="BIZ UDPゴシック" panose="020B0400000000000000" pitchFamily="50" charset="-128"/>
                <a:ea typeface="BIZ UDPゴシック" panose="020B0400000000000000" pitchFamily="50" charset="-128"/>
              </a:rPr>
              <a:t>UAS</a:t>
            </a:r>
            <a:r>
              <a:rPr lang="ja-JP" altLang="en-US" sz="2000" b="1" dirty="0">
                <a:latin typeface="BIZ UDPゴシック" panose="020B0400000000000000" pitchFamily="50" charset="-128"/>
                <a:ea typeface="BIZ UDPゴシック" panose="020B0400000000000000" pitchFamily="50" charset="-128"/>
              </a:rPr>
              <a:t>）</a:t>
            </a:r>
          </a:p>
          <a:p>
            <a:r>
              <a:rPr lang="ja-JP" altLang="en-US" sz="2000" b="1" dirty="0">
                <a:latin typeface="BIZ UDPゴシック" panose="020B0400000000000000" pitchFamily="50" charset="-128"/>
                <a:ea typeface="BIZ UDPゴシック" panose="020B0400000000000000" pitchFamily="50" charset="-128"/>
              </a:rPr>
              <a:t>　</a:t>
            </a:r>
            <a:r>
              <a:rPr lang="en-US" altLang="ja-JP" sz="2000" b="1" dirty="0">
                <a:latin typeface="BIZ UDPゴシック" panose="020B0400000000000000" pitchFamily="50" charset="-128"/>
                <a:ea typeface="BIZ UDPゴシック" panose="020B0400000000000000" pitchFamily="50" charset="-128"/>
              </a:rPr>
              <a:t>163</a:t>
            </a:r>
            <a:r>
              <a:rPr lang="ja-JP" altLang="en-US" sz="2000" b="1" dirty="0">
                <a:latin typeface="BIZ UDPゴシック" panose="020B0400000000000000" pitchFamily="50" charset="-128"/>
                <a:ea typeface="BIZ UDPゴシック" panose="020B0400000000000000" pitchFamily="50" charset="-128"/>
              </a:rPr>
              <a:t>年：気球</a:t>
            </a:r>
          </a:p>
          <a:p>
            <a:r>
              <a:rPr lang="ja-JP" altLang="en-US" sz="2000" b="1" dirty="0">
                <a:latin typeface="BIZ UDPゴシック" panose="020B0400000000000000" pitchFamily="50" charset="-128"/>
                <a:ea typeface="BIZ UDPゴシック" panose="020B0400000000000000" pitchFamily="50" charset="-128"/>
              </a:rPr>
              <a:t>　    </a:t>
            </a:r>
            <a:r>
              <a:rPr lang="en-US" altLang="ja-JP" sz="2000" b="1" dirty="0">
                <a:latin typeface="BIZ UDPゴシック" panose="020B0400000000000000" pitchFamily="50" charset="-128"/>
                <a:ea typeface="BIZ UDPゴシック" panose="020B0400000000000000" pitchFamily="50" charset="-128"/>
              </a:rPr>
              <a:t>6</a:t>
            </a:r>
            <a:r>
              <a:rPr lang="ja-JP" altLang="en-US" sz="2000" b="1" dirty="0">
                <a:latin typeface="BIZ UDPゴシック" panose="020B0400000000000000" pitchFamily="50" charset="-128"/>
                <a:ea typeface="BIZ UDPゴシック" panose="020B0400000000000000" pitchFamily="50" charset="-128"/>
              </a:rPr>
              <a:t>件：ノイズ（鳥、天気現象、ビニール袋など）</a:t>
            </a:r>
          </a:p>
          <a:p>
            <a:r>
              <a:rPr lang="ja-JP" altLang="en-US" sz="2000" b="1" dirty="0">
                <a:latin typeface="BIZ UDPゴシック" panose="020B0400000000000000" pitchFamily="50" charset="-128"/>
                <a:ea typeface="BIZ UDPゴシック" panose="020B0400000000000000" pitchFamily="50" charset="-128"/>
              </a:rPr>
              <a:t>　残りの</a:t>
            </a:r>
            <a:r>
              <a:rPr lang="en-US" altLang="ja-JP" sz="2000" b="1" dirty="0">
                <a:latin typeface="BIZ UDPゴシック" panose="020B0400000000000000" pitchFamily="50" charset="-128"/>
                <a:ea typeface="BIZ UDPゴシック" panose="020B0400000000000000" pitchFamily="50" charset="-128"/>
              </a:rPr>
              <a:t>171</a:t>
            </a:r>
            <a:r>
              <a:rPr lang="ja-JP" altLang="en-US" sz="2000" b="1" dirty="0">
                <a:latin typeface="BIZ UDPゴシック" panose="020B0400000000000000" pitchFamily="50" charset="-128"/>
                <a:ea typeface="BIZ UDPゴシック" panose="020B0400000000000000" pitchFamily="50" charset="-128"/>
              </a:rPr>
              <a:t>年の内、大多数はデータ不足により未分類。</a:t>
            </a:r>
          </a:p>
          <a:p>
            <a:r>
              <a:rPr lang="ja-JP" altLang="en-US" sz="2000" b="1" dirty="0">
                <a:latin typeface="BIZ UDPゴシック" panose="020B0400000000000000" pitchFamily="50" charset="-128"/>
                <a:ea typeface="BIZ UDPゴシック" panose="020B0400000000000000" pitchFamily="50" charset="-128"/>
              </a:rPr>
              <a:t>　異常な飛行特徴や性能を示したケースもあり、分析を継続。</a:t>
            </a:r>
          </a:p>
          <a:p>
            <a:endParaRPr lang="en-US" altLang="ja-JP" sz="2000" b="1" dirty="0">
              <a:latin typeface="BIZ UDPゴシック" panose="020B0400000000000000" pitchFamily="50" charset="-128"/>
              <a:ea typeface="BIZ UDPゴシック" panose="020B0400000000000000" pitchFamily="50" charset="-128"/>
            </a:endParaRPr>
          </a:p>
          <a:p>
            <a:r>
              <a:rPr lang="ja-JP" altLang="en-US" sz="2000" b="1" dirty="0">
                <a:latin typeface="BIZ UDPゴシック" panose="020B0400000000000000" pitchFamily="50" charset="-128"/>
                <a:ea typeface="BIZ UDPゴシック" panose="020B0400000000000000" pitchFamily="50" charset="-128"/>
              </a:rPr>
              <a:t>・その他</a:t>
            </a:r>
          </a:p>
          <a:p>
            <a:r>
              <a:rPr lang="ja-JP" altLang="en-US" sz="2000" b="1" dirty="0">
                <a:latin typeface="BIZ UDPゴシック" panose="020B0400000000000000" pitchFamily="50" charset="-128"/>
                <a:ea typeface="BIZ UDPゴシック" panose="020B0400000000000000" pitchFamily="50" charset="-128"/>
              </a:rPr>
              <a:t>　大部分の報告が米海軍及び米空軍パイロットやオペレータの目撃情報。</a:t>
            </a:r>
          </a:p>
          <a:p>
            <a:r>
              <a:rPr lang="ja-JP" altLang="en-US" sz="2000" b="1" dirty="0">
                <a:latin typeface="BIZ UDPゴシック" panose="020B0400000000000000" pitchFamily="50" charset="-128"/>
                <a:ea typeface="BIZ UDPゴシック" panose="020B0400000000000000" pitchFamily="50" charset="-128"/>
              </a:rPr>
              <a:t>　複数機関と協力し、継続して</a:t>
            </a:r>
            <a:r>
              <a:rPr lang="en-US" altLang="ja-JP" sz="2000" b="1" dirty="0">
                <a:latin typeface="BIZ UDPゴシック" panose="020B0400000000000000" pitchFamily="50" charset="-128"/>
                <a:ea typeface="BIZ UDPゴシック" panose="020B0400000000000000" pitchFamily="50" charset="-128"/>
              </a:rPr>
              <a:t>UAP</a:t>
            </a:r>
            <a:r>
              <a:rPr lang="ja-JP" altLang="en-US" sz="2000" b="1" dirty="0">
                <a:latin typeface="BIZ UDPゴシック" panose="020B0400000000000000" pitchFamily="50" charset="-128"/>
                <a:ea typeface="BIZ UDPゴシック" panose="020B0400000000000000" pitchFamily="50" charset="-128"/>
              </a:rPr>
              <a:t>を追跡することで陸海空における領域認識を向上し、</a:t>
            </a:r>
            <a:r>
              <a:rPr lang="en-US" altLang="ja-JP" sz="2000" b="1" dirty="0">
                <a:latin typeface="BIZ UDPゴシック" panose="020B0400000000000000" pitchFamily="50" charset="-128"/>
                <a:ea typeface="BIZ UDPゴシック" panose="020B0400000000000000" pitchFamily="50" charset="-128"/>
              </a:rPr>
              <a:t>UAP</a:t>
            </a:r>
            <a:r>
              <a:rPr lang="ja-JP" altLang="en-US" sz="2000" b="1" dirty="0">
                <a:latin typeface="BIZ UDPゴシック" panose="020B0400000000000000" pitchFamily="50" charset="-128"/>
                <a:ea typeface="BIZ UDPゴシック" panose="020B0400000000000000" pitchFamily="50" charset="-128"/>
              </a:rPr>
              <a:t>の性質や起源の理解を深めることが可能に。</a:t>
            </a:r>
          </a:p>
        </p:txBody>
      </p:sp>
      <p:sp>
        <p:nvSpPr>
          <p:cNvPr id="14" name="テキスト ボックス 13">
            <a:extLst>
              <a:ext uri="{FF2B5EF4-FFF2-40B4-BE49-F238E27FC236}">
                <a16:creationId xmlns:a16="http://schemas.microsoft.com/office/drawing/2014/main" id="{1E61F62B-69FE-2C78-0664-836760FB4552}"/>
              </a:ext>
            </a:extLst>
          </p:cNvPr>
          <p:cNvSpPr txBox="1"/>
          <p:nvPr/>
        </p:nvSpPr>
        <p:spPr>
          <a:xfrm>
            <a:off x="7422628" y="6482975"/>
            <a:ext cx="2576505"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防衛省資料より転載</a:t>
            </a:r>
          </a:p>
        </p:txBody>
      </p:sp>
    </p:spTree>
    <p:extLst>
      <p:ext uri="{BB962C8B-B14F-4D97-AF65-F5344CB8AC3E}">
        <p14:creationId xmlns:p14="http://schemas.microsoft.com/office/powerpoint/2010/main" val="2019683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２０２</a:t>
            </a:r>
            <a:r>
              <a:rPr lang="en-US" altLang="ja-JP" sz="2400" b="1" dirty="0">
                <a:latin typeface="BIZ UDPゴシック" panose="020B0400000000000000" pitchFamily="50" charset="-128"/>
                <a:ea typeface="BIZ UDPゴシック" panose="020B0400000000000000" pitchFamily="50" charset="-128"/>
              </a:rPr>
              <a:t>3</a:t>
            </a:r>
            <a:r>
              <a:rPr lang="ja-JP" altLang="en-US" sz="2400" b="1" dirty="0">
                <a:latin typeface="BIZ UDPゴシック" panose="020B0400000000000000" pitchFamily="50" charset="-128"/>
                <a:ea typeface="BIZ UDPゴシック" panose="020B0400000000000000" pitchFamily="50" charset="-128"/>
              </a:rPr>
              <a:t>年の</a:t>
            </a:r>
            <a:r>
              <a:rPr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年次報告書</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5F8B003F-E7F3-F0B1-0116-7C2856AA99B7}"/>
              </a:ext>
            </a:extLst>
          </p:cNvPr>
          <p:cNvPicPr>
            <a:picLocks noChangeAspect="1"/>
          </p:cNvPicPr>
          <p:nvPr/>
        </p:nvPicPr>
        <p:blipFill>
          <a:blip r:embed="rId2"/>
          <a:stretch>
            <a:fillRect/>
          </a:stretch>
        </p:blipFill>
        <p:spPr>
          <a:xfrm>
            <a:off x="160868" y="558445"/>
            <a:ext cx="4758266" cy="6181022"/>
          </a:xfrm>
          <a:custGeom>
            <a:avLst/>
            <a:gdLst>
              <a:gd name="connsiteX0" fmla="*/ 0 w 4758266"/>
              <a:gd name="connsiteY0" fmla="*/ 0 h 6181022"/>
              <a:gd name="connsiteX1" fmla="*/ 499618 w 4758266"/>
              <a:gd name="connsiteY1" fmla="*/ 0 h 6181022"/>
              <a:gd name="connsiteX2" fmla="*/ 1094401 w 4758266"/>
              <a:gd name="connsiteY2" fmla="*/ 0 h 6181022"/>
              <a:gd name="connsiteX3" fmla="*/ 1641602 w 4758266"/>
              <a:gd name="connsiteY3" fmla="*/ 0 h 6181022"/>
              <a:gd name="connsiteX4" fmla="*/ 2331550 w 4758266"/>
              <a:gd name="connsiteY4" fmla="*/ 0 h 6181022"/>
              <a:gd name="connsiteX5" fmla="*/ 2878751 w 4758266"/>
              <a:gd name="connsiteY5" fmla="*/ 0 h 6181022"/>
              <a:gd name="connsiteX6" fmla="*/ 3568700 w 4758266"/>
              <a:gd name="connsiteY6" fmla="*/ 0 h 6181022"/>
              <a:gd name="connsiteX7" fmla="*/ 4758266 w 4758266"/>
              <a:gd name="connsiteY7" fmla="*/ 0 h 6181022"/>
              <a:gd name="connsiteX8" fmla="*/ 4758266 w 4758266"/>
              <a:gd name="connsiteY8" fmla="*/ 623721 h 6181022"/>
              <a:gd name="connsiteX9" fmla="*/ 4758266 w 4758266"/>
              <a:gd name="connsiteY9" fmla="*/ 1309253 h 6181022"/>
              <a:gd name="connsiteX10" fmla="*/ 4758266 w 4758266"/>
              <a:gd name="connsiteY10" fmla="*/ 1994784 h 6181022"/>
              <a:gd name="connsiteX11" fmla="*/ 4758266 w 4758266"/>
              <a:gd name="connsiteY11" fmla="*/ 2371265 h 6181022"/>
              <a:gd name="connsiteX12" fmla="*/ 4758266 w 4758266"/>
              <a:gd name="connsiteY12" fmla="*/ 3056796 h 6181022"/>
              <a:gd name="connsiteX13" fmla="*/ 4758266 w 4758266"/>
              <a:gd name="connsiteY13" fmla="*/ 3495087 h 6181022"/>
              <a:gd name="connsiteX14" fmla="*/ 4758266 w 4758266"/>
              <a:gd name="connsiteY14" fmla="*/ 3933378 h 6181022"/>
              <a:gd name="connsiteX15" fmla="*/ 4758266 w 4758266"/>
              <a:gd name="connsiteY15" fmla="*/ 4371668 h 6181022"/>
              <a:gd name="connsiteX16" fmla="*/ 4758266 w 4758266"/>
              <a:gd name="connsiteY16" fmla="*/ 4748149 h 6181022"/>
              <a:gd name="connsiteX17" fmla="*/ 4758266 w 4758266"/>
              <a:gd name="connsiteY17" fmla="*/ 5124629 h 6181022"/>
              <a:gd name="connsiteX18" fmla="*/ 4758266 w 4758266"/>
              <a:gd name="connsiteY18" fmla="*/ 5562920 h 6181022"/>
              <a:gd name="connsiteX19" fmla="*/ 4758266 w 4758266"/>
              <a:gd name="connsiteY19" fmla="*/ 6181022 h 6181022"/>
              <a:gd name="connsiteX20" fmla="*/ 4258648 w 4758266"/>
              <a:gd name="connsiteY20" fmla="*/ 6181022 h 6181022"/>
              <a:gd name="connsiteX21" fmla="*/ 3711447 w 4758266"/>
              <a:gd name="connsiteY21" fmla="*/ 6181022 h 6181022"/>
              <a:gd name="connsiteX22" fmla="*/ 3021499 w 4758266"/>
              <a:gd name="connsiteY22" fmla="*/ 6181022 h 6181022"/>
              <a:gd name="connsiteX23" fmla="*/ 2569464 w 4758266"/>
              <a:gd name="connsiteY23" fmla="*/ 6181022 h 6181022"/>
              <a:gd name="connsiteX24" fmla="*/ 1974680 w 4758266"/>
              <a:gd name="connsiteY24" fmla="*/ 6181022 h 6181022"/>
              <a:gd name="connsiteX25" fmla="*/ 1379897 w 4758266"/>
              <a:gd name="connsiteY25" fmla="*/ 6181022 h 6181022"/>
              <a:gd name="connsiteX26" fmla="*/ 880279 w 4758266"/>
              <a:gd name="connsiteY26" fmla="*/ 6181022 h 6181022"/>
              <a:gd name="connsiteX27" fmla="*/ 0 w 4758266"/>
              <a:gd name="connsiteY27" fmla="*/ 6181022 h 6181022"/>
              <a:gd name="connsiteX28" fmla="*/ 0 w 4758266"/>
              <a:gd name="connsiteY28" fmla="*/ 5742731 h 6181022"/>
              <a:gd name="connsiteX29" fmla="*/ 0 w 4758266"/>
              <a:gd name="connsiteY29" fmla="*/ 5242630 h 6181022"/>
              <a:gd name="connsiteX30" fmla="*/ 0 w 4758266"/>
              <a:gd name="connsiteY30" fmla="*/ 4804340 h 6181022"/>
              <a:gd name="connsiteX31" fmla="*/ 0 w 4758266"/>
              <a:gd name="connsiteY31" fmla="*/ 4427859 h 6181022"/>
              <a:gd name="connsiteX32" fmla="*/ 0 w 4758266"/>
              <a:gd name="connsiteY32" fmla="*/ 3804138 h 6181022"/>
              <a:gd name="connsiteX33" fmla="*/ 0 w 4758266"/>
              <a:gd name="connsiteY33" fmla="*/ 3427658 h 6181022"/>
              <a:gd name="connsiteX34" fmla="*/ 0 w 4758266"/>
              <a:gd name="connsiteY34" fmla="*/ 3051177 h 6181022"/>
              <a:gd name="connsiteX35" fmla="*/ 0 w 4758266"/>
              <a:gd name="connsiteY35" fmla="*/ 2489266 h 6181022"/>
              <a:gd name="connsiteX36" fmla="*/ 0 w 4758266"/>
              <a:gd name="connsiteY36" fmla="*/ 2112786 h 6181022"/>
              <a:gd name="connsiteX37" fmla="*/ 0 w 4758266"/>
              <a:gd name="connsiteY37" fmla="*/ 1736305 h 6181022"/>
              <a:gd name="connsiteX38" fmla="*/ 0 w 4758266"/>
              <a:gd name="connsiteY38" fmla="*/ 1050774 h 6181022"/>
              <a:gd name="connsiteX39" fmla="*/ 0 w 4758266"/>
              <a:gd name="connsiteY39" fmla="*/ 0 h 618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58266" h="6181022" fill="none" extrusionOk="0">
                <a:moveTo>
                  <a:pt x="0" y="0"/>
                </a:moveTo>
                <a:cubicBezTo>
                  <a:pt x="185875" y="-34126"/>
                  <a:pt x="378445" y="13488"/>
                  <a:pt x="499618" y="0"/>
                </a:cubicBezTo>
                <a:cubicBezTo>
                  <a:pt x="620791" y="-13488"/>
                  <a:pt x="920322" y="20184"/>
                  <a:pt x="1094401" y="0"/>
                </a:cubicBezTo>
                <a:cubicBezTo>
                  <a:pt x="1268480" y="-20184"/>
                  <a:pt x="1419020" y="17517"/>
                  <a:pt x="1641602" y="0"/>
                </a:cubicBezTo>
                <a:cubicBezTo>
                  <a:pt x="1864184" y="-17517"/>
                  <a:pt x="2109833" y="14244"/>
                  <a:pt x="2331550" y="0"/>
                </a:cubicBezTo>
                <a:cubicBezTo>
                  <a:pt x="2553267" y="-14244"/>
                  <a:pt x="2734903" y="2889"/>
                  <a:pt x="2878751" y="0"/>
                </a:cubicBezTo>
                <a:cubicBezTo>
                  <a:pt x="3022599" y="-2889"/>
                  <a:pt x="3415455" y="71266"/>
                  <a:pt x="3568700" y="0"/>
                </a:cubicBezTo>
                <a:cubicBezTo>
                  <a:pt x="3721945" y="-71266"/>
                  <a:pt x="4440169" y="63517"/>
                  <a:pt x="4758266" y="0"/>
                </a:cubicBezTo>
                <a:cubicBezTo>
                  <a:pt x="4807266" y="279933"/>
                  <a:pt x="4723215" y="345974"/>
                  <a:pt x="4758266" y="623721"/>
                </a:cubicBezTo>
                <a:cubicBezTo>
                  <a:pt x="4793317" y="901468"/>
                  <a:pt x="4681569" y="1118560"/>
                  <a:pt x="4758266" y="1309253"/>
                </a:cubicBezTo>
                <a:cubicBezTo>
                  <a:pt x="4834963" y="1499946"/>
                  <a:pt x="4705666" y="1818317"/>
                  <a:pt x="4758266" y="1994784"/>
                </a:cubicBezTo>
                <a:cubicBezTo>
                  <a:pt x="4810866" y="2171251"/>
                  <a:pt x="4734206" y="2286199"/>
                  <a:pt x="4758266" y="2371265"/>
                </a:cubicBezTo>
                <a:cubicBezTo>
                  <a:pt x="4782326" y="2456331"/>
                  <a:pt x="4731144" y="2801017"/>
                  <a:pt x="4758266" y="3056796"/>
                </a:cubicBezTo>
                <a:cubicBezTo>
                  <a:pt x="4785388" y="3312575"/>
                  <a:pt x="4749069" y="3321063"/>
                  <a:pt x="4758266" y="3495087"/>
                </a:cubicBezTo>
                <a:cubicBezTo>
                  <a:pt x="4767463" y="3669111"/>
                  <a:pt x="4732852" y="3737866"/>
                  <a:pt x="4758266" y="3933378"/>
                </a:cubicBezTo>
                <a:cubicBezTo>
                  <a:pt x="4783680" y="4128890"/>
                  <a:pt x="4748355" y="4279898"/>
                  <a:pt x="4758266" y="4371668"/>
                </a:cubicBezTo>
                <a:cubicBezTo>
                  <a:pt x="4768177" y="4463438"/>
                  <a:pt x="4740189" y="4618786"/>
                  <a:pt x="4758266" y="4748149"/>
                </a:cubicBezTo>
                <a:cubicBezTo>
                  <a:pt x="4776343" y="4877512"/>
                  <a:pt x="4717132" y="4974440"/>
                  <a:pt x="4758266" y="5124629"/>
                </a:cubicBezTo>
                <a:cubicBezTo>
                  <a:pt x="4799400" y="5274818"/>
                  <a:pt x="4739117" y="5358277"/>
                  <a:pt x="4758266" y="5562920"/>
                </a:cubicBezTo>
                <a:cubicBezTo>
                  <a:pt x="4777415" y="5767563"/>
                  <a:pt x="4702183" y="6053721"/>
                  <a:pt x="4758266" y="6181022"/>
                </a:cubicBezTo>
                <a:cubicBezTo>
                  <a:pt x="4598403" y="6212891"/>
                  <a:pt x="4372295" y="6134699"/>
                  <a:pt x="4258648" y="6181022"/>
                </a:cubicBezTo>
                <a:cubicBezTo>
                  <a:pt x="4145001" y="6227345"/>
                  <a:pt x="3923860" y="6132040"/>
                  <a:pt x="3711447" y="6181022"/>
                </a:cubicBezTo>
                <a:cubicBezTo>
                  <a:pt x="3499034" y="6230004"/>
                  <a:pt x="3358059" y="6157481"/>
                  <a:pt x="3021499" y="6181022"/>
                </a:cubicBezTo>
                <a:cubicBezTo>
                  <a:pt x="2684939" y="6204563"/>
                  <a:pt x="2789261" y="6130736"/>
                  <a:pt x="2569464" y="6181022"/>
                </a:cubicBezTo>
                <a:cubicBezTo>
                  <a:pt x="2349667" y="6231308"/>
                  <a:pt x="2264330" y="6166696"/>
                  <a:pt x="1974680" y="6181022"/>
                </a:cubicBezTo>
                <a:cubicBezTo>
                  <a:pt x="1685030" y="6195348"/>
                  <a:pt x="1573961" y="6167173"/>
                  <a:pt x="1379897" y="6181022"/>
                </a:cubicBezTo>
                <a:cubicBezTo>
                  <a:pt x="1185833" y="6194871"/>
                  <a:pt x="998871" y="6138249"/>
                  <a:pt x="880279" y="6181022"/>
                </a:cubicBezTo>
                <a:cubicBezTo>
                  <a:pt x="761687" y="6223795"/>
                  <a:pt x="424777" y="6083778"/>
                  <a:pt x="0" y="6181022"/>
                </a:cubicBezTo>
                <a:cubicBezTo>
                  <a:pt x="-32135" y="6076629"/>
                  <a:pt x="36769" y="5935513"/>
                  <a:pt x="0" y="5742731"/>
                </a:cubicBezTo>
                <a:cubicBezTo>
                  <a:pt x="-36769" y="5549949"/>
                  <a:pt x="37100" y="5347422"/>
                  <a:pt x="0" y="5242630"/>
                </a:cubicBezTo>
                <a:cubicBezTo>
                  <a:pt x="-37100" y="5137838"/>
                  <a:pt x="6087" y="5002875"/>
                  <a:pt x="0" y="4804340"/>
                </a:cubicBezTo>
                <a:cubicBezTo>
                  <a:pt x="-6087" y="4605805"/>
                  <a:pt x="42801" y="4506209"/>
                  <a:pt x="0" y="4427859"/>
                </a:cubicBezTo>
                <a:cubicBezTo>
                  <a:pt x="-42801" y="4349509"/>
                  <a:pt x="668" y="4097398"/>
                  <a:pt x="0" y="3804138"/>
                </a:cubicBezTo>
                <a:cubicBezTo>
                  <a:pt x="-668" y="3510878"/>
                  <a:pt x="28440" y="3570503"/>
                  <a:pt x="0" y="3427658"/>
                </a:cubicBezTo>
                <a:cubicBezTo>
                  <a:pt x="-28440" y="3284813"/>
                  <a:pt x="39681" y="3158456"/>
                  <a:pt x="0" y="3051177"/>
                </a:cubicBezTo>
                <a:cubicBezTo>
                  <a:pt x="-39681" y="2943898"/>
                  <a:pt x="51034" y="2672364"/>
                  <a:pt x="0" y="2489266"/>
                </a:cubicBezTo>
                <a:cubicBezTo>
                  <a:pt x="-51034" y="2306168"/>
                  <a:pt x="10455" y="2206661"/>
                  <a:pt x="0" y="2112786"/>
                </a:cubicBezTo>
                <a:cubicBezTo>
                  <a:pt x="-10455" y="2018911"/>
                  <a:pt x="44669" y="1846740"/>
                  <a:pt x="0" y="1736305"/>
                </a:cubicBezTo>
                <a:cubicBezTo>
                  <a:pt x="-44669" y="1625870"/>
                  <a:pt x="7627" y="1219232"/>
                  <a:pt x="0" y="1050774"/>
                </a:cubicBezTo>
                <a:cubicBezTo>
                  <a:pt x="-7627" y="882316"/>
                  <a:pt x="21751" y="392431"/>
                  <a:pt x="0" y="0"/>
                </a:cubicBezTo>
                <a:close/>
              </a:path>
              <a:path w="4758266" h="6181022" stroke="0" extrusionOk="0">
                <a:moveTo>
                  <a:pt x="0" y="0"/>
                </a:moveTo>
                <a:cubicBezTo>
                  <a:pt x="198021" y="-30662"/>
                  <a:pt x="279195" y="6674"/>
                  <a:pt x="452035" y="0"/>
                </a:cubicBezTo>
                <a:cubicBezTo>
                  <a:pt x="624875" y="-6674"/>
                  <a:pt x="713076" y="3385"/>
                  <a:pt x="904071" y="0"/>
                </a:cubicBezTo>
                <a:cubicBezTo>
                  <a:pt x="1095066" y="-3385"/>
                  <a:pt x="1196449" y="49903"/>
                  <a:pt x="1451271" y="0"/>
                </a:cubicBezTo>
                <a:cubicBezTo>
                  <a:pt x="1706093" y="-49903"/>
                  <a:pt x="1962927" y="9106"/>
                  <a:pt x="2093637" y="0"/>
                </a:cubicBezTo>
                <a:cubicBezTo>
                  <a:pt x="2224347" y="-9106"/>
                  <a:pt x="2516580" y="15726"/>
                  <a:pt x="2688420" y="0"/>
                </a:cubicBezTo>
                <a:cubicBezTo>
                  <a:pt x="2860260" y="-15726"/>
                  <a:pt x="3118992" y="15953"/>
                  <a:pt x="3235621" y="0"/>
                </a:cubicBezTo>
                <a:cubicBezTo>
                  <a:pt x="3352250" y="-15953"/>
                  <a:pt x="3513240" y="54033"/>
                  <a:pt x="3735239" y="0"/>
                </a:cubicBezTo>
                <a:cubicBezTo>
                  <a:pt x="3957238" y="-54033"/>
                  <a:pt x="4277003" y="118009"/>
                  <a:pt x="4758266" y="0"/>
                </a:cubicBezTo>
                <a:cubicBezTo>
                  <a:pt x="4771844" y="168176"/>
                  <a:pt x="4750023" y="249402"/>
                  <a:pt x="4758266" y="376480"/>
                </a:cubicBezTo>
                <a:cubicBezTo>
                  <a:pt x="4766509" y="503558"/>
                  <a:pt x="4752219" y="766479"/>
                  <a:pt x="4758266" y="938392"/>
                </a:cubicBezTo>
                <a:cubicBezTo>
                  <a:pt x="4764313" y="1110305"/>
                  <a:pt x="4736163" y="1128473"/>
                  <a:pt x="4758266" y="1314872"/>
                </a:cubicBezTo>
                <a:cubicBezTo>
                  <a:pt x="4780369" y="1501271"/>
                  <a:pt x="4733504" y="1614287"/>
                  <a:pt x="4758266" y="1691352"/>
                </a:cubicBezTo>
                <a:cubicBezTo>
                  <a:pt x="4783028" y="1768417"/>
                  <a:pt x="4717092" y="1989711"/>
                  <a:pt x="4758266" y="2191453"/>
                </a:cubicBezTo>
                <a:cubicBezTo>
                  <a:pt x="4799440" y="2393195"/>
                  <a:pt x="4716572" y="2576325"/>
                  <a:pt x="4758266" y="2691554"/>
                </a:cubicBezTo>
                <a:cubicBezTo>
                  <a:pt x="4799960" y="2806783"/>
                  <a:pt x="4733156" y="3119553"/>
                  <a:pt x="4758266" y="3315275"/>
                </a:cubicBezTo>
                <a:cubicBezTo>
                  <a:pt x="4783376" y="3510997"/>
                  <a:pt x="4734084" y="3630194"/>
                  <a:pt x="4758266" y="3753566"/>
                </a:cubicBezTo>
                <a:cubicBezTo>
                  <a:pt x="4782448" y="3876938"/>
                  <a:pt x="4749630" y="4049088"/>
                  <a:pt x="4758266" y="4191857"/>
                </a:cubicBezTo>
                <a:cubicBezTo>
                  <a:pt x="4766902" y="4334626"/>
                  <a:pt x="4728960" y="4495646"/>
                  <a:pt x="4758266" y="4630147"/>
                </a:cubicBezTo>
                <a:cubicBezTo>
                  <a:pt x="4787572" y="4764648"/>
                  <a:pt x="4712371" y="5002634"/>
                  <a:pt x="4758266" y="5130248"/>
                </a:cubicBezTo>
                <a:cubicBezTo>
                  <a:pt x="4804161" y="5257862"/>
                  <a:pt x="4755902" y="5420681"/>
                  <a:pt x="4758266" y="5692159"/>
                </a:cubicBezTo>
                <a:cubicBezTo>
                  <a:pt x="4760630" y="5963637"/>
                  <a:pt x="4750821" y="5986070"/>
                  <a:pt x="4758266" y="6181022"/>
                </a:cubicBezTo>
                <a:cubicBezTo>
                  <a:pt x="4629118" y="6192803"/>
                  <a:pt x="4341500" y="6134433"/>
                  <a:pt x="4211065" y="6181022"/>
                </a:cubicBezTo>
                <a:cubicBezTo>
                  <a:pt x="4080630" y="6227611"/>
                  <a:pt x="3888615" y="6136875"/>
                  <a:pt x="3663865" y="6181022"/>
                </a:cubicBezTo>
                <a:cubicBezTo>
                  <a:pt x="3439115" y="6225169"/>
                  <a:pt x="3169829" y="6162310"/>
                  <a:pt x="2973916" y="6181022"/>
                </a:cubicBezTo>
                <a:cubicBezTo>
                  <a:pt x="2778003" y="6199734"/>
                  <a:pt x="2566670" y="6156888"/>
                  <a:pt x="2331550" y="6181022"/>
                </a:cubicBezTo>
                <a:cubicBezTo>
                  <a:pt x="2096430" y="6205156"/>
                  <a:pt x="2024865" y="6166899"/>
                  <a:pt x="1736767" y="6181022"/>
                </a:cubicBezTo>
                <a:cubicBezTo>
                  <a:pt x="1448669" y="6195145"/>
                  <a:pt x="1509605" y="6130940"/>
                  <a:pt x="1284732" y="6181022"/>
                </a:cubicBezTo>
                <a:cubicBezTo>
                  <a:pt x="1059859" y="6231104"/>
                  <a:pt x="880164" y="6149643"/>
                  <a:pt x="594783" y="6181022"/>
                </a:cubicBezTo>
                <a:cubicBezTo>
                  <a:pt x="309402" y="6212401"/>
                  <a:pt x="267970" y="6167328"/>
                  <a:pt x="0" y="6181022"/>
                </a:cubicBezTo>
                <a:cubicBezTo>
                  <a:pt x="-52166" y="6004470"/>
                  <a:pt x="24447" y="5824166"/>
                  <a:pt x="0" y="5557301"/>
                </a:cubicBezTo>
                <a:cubicBezTo>
                  <a:pt x="-24447" y="5290436"/>
                  <a:pt x="16643" y="5233296"/>
                  <a:pt x="0" y="4995390"/>
                </a:cubicBezTo>
                <a:cubicBezTo>
                  <a:pt x="-16643" y="4757484"/>
                  <a:pt x="23797" y="4585134"/>
                  <a:pt x="0" y="4433479"/>
                </a:cubicBezTo>
                <a:cubicBezTo>
                  <a:pt x="-23797" y="4281824"/>
                  <a:pt x="51983" y="4088697"/>
                  <a:pt x="0" y="3995188"/>
                </a:cubicBezTo>
                <a:cubicBezTo>
                  <a:pt x="-51983" y="3901679"/>
                  <a:pt x="14061" y="3629688"/>
                  <a:pt x="0" y="3433277"/>
                </a:cubicBezTo>
                <a:cubicBezTo>
                  <a:pt x="-14061" y="3236866"/>
                  <a:pt x="24103" y="3089377"/>
                  <a:pt x="0" y="2809555"/>
                </a:cubicBezTo>
                <a:cubicBezTo>
                  <a:pt x="-24103" y="2529733"/>
                  <a:pt x="44430" y="2487508"/>
                  <a:pt x="0" y="2371265"/>
                </a:cubicBezTo>
                <a:cubicBezTo>
                  <a:pt x="-44430" y="2255022"/>
                  <a:pt x="10236" y="1887991"/>
                  <a:pt x="0" y="1747543"/>
                </a:cubicBezTo>
                <a:cubicBezTo>
                  <a:pt x="-10236" y="1607095"/>
                  <a:pt x="7707" y="1211040"/>
                  <a:pt x="0" y="1062012"/>
                </a:cubicBezTo>
                <a:cubicBezTo>
                  <a:pt x="-7707" y="912984"/>
                  <a:pt x="104607" y="513657"/>
                  <a:pt x="0" y="0"/>
                </a:cubicBezTo>
                <a:close/>
              </a:path>
            </a:pathLst>
          </a:custGeom>
          <a:ln>
            <a:solidFill>
              <a:srgbClr val="C00000"/>
            </a:solidFill>
            <a:extLst>
              <a:ext uri="{C807C97D-BFC1-408E-A445-0C87EB9F89A2}">
                <ask:lineSketchStyleProps xmlns:ask="http://schemas.microsoft.com/office/drawing/2018/sketchyshapes" sd="3465300417">
                  <a:prstGeom prst="rect">
                    <a:avLst/>
                  </a:prstGeom>
                  <ask:type>
                    <ask:lineSketchScribble/>
                  </ask:type>
                </ask:lineSketchStyleProps>
              </a:ext>
            </a:extLst>
          </a:ln>
        </p:spPr>
      </p:pic>
      <p:pic>
        <p:nvPicPr>
          <p:cNvPr id="5" name="図 4">
            <a:extLst>
              <a:ext uri="{FF2B5EF4-FFF2-40B4-BE49-F238E27FC236}">
                <a16:creationId xmlns:a16="http://schemas.microsoft.com/office/drawing/2014/main" id="{5D06AD79-FDC5-0C1B-303A-7854050E39E9}"/>
              </a:ext>
            </a:extLst>
          </p:cNvPr>
          <p:cNvPicPr>
            <a:picLocks noChangeAspect="1"/>
          </p:cNvPicPr>
          <p:nvPr/>
        </p:nvPicPr>
        <p:blipFill>
          <a:blip r:embed="rId3"/>
          <a:stretch>
            <a:fillRect/>
          </a:stretch>
        </p:blipFill>
        <p:spPr>
          <a:xfrm>
            <a:off x="304799" y="6051474"/>
            <a:ext cx="631825" cy="631825"/>
          </a:xfrm>
          <a:prstGeom prst="rect">
            <a:avLst/>
          </a:prstGeom>
        </p:spPr>
      </p:pic>
      <p:sp>
        <p:nvSpPr>
          <p:cNvPr id="10" name="テキスト ボックス 9">
            <a:extLst>
              <a:ext uri="{FF2B5EF4-FFF2-40B4-BE49-F238E27FC236}">
                <a16:creationId xmlns:a16="http://schemas.microsoft.com/office/drawing/2014/main" id="{3B9CA859-B2B3-B3A4-DBC7-9BE1C5D75B30}"/>
              </a:ext>
            </a:extLst>
          </p:cNvPr>
          <p:cNvSpPr txBox="1"/>
          <p:nvPr/>
        </p:nvSpPr>
        <p:spPr>
          <a:xfrm>
            <a:off x="5118099" y="694541"/>
            <a:ext cx="6836833" cy="3785652"/>
          </a:xfrm>
          <a:prstGeom prst="rect">
            <a:avLst/>
          </a:prstGeom>
          <a:noFill/>
        </p:spPr>
        <p:txBody>
          <a:bodyPr wrap="square">
            <a:spAutoFit/>
          </a:bodyPr>
          <a:lstStyle/>
          <a:p>
            <a:r>
              <a:rPr lang="ja-JP" altLang="en-US" sz="2000" b="1" dirty="0">
                <a:latin typeface="BIZ UDPゴシック" panose="020B0400000000000000" pitchFamily="50" charset="-128"/>
                <a:ea typeface="BIZ UDPゴシック" panose="020B0400000000000000" pitchFamily="50" charset="-128"/>
              </a:rPr>
              <a:t>●</a:t>
            </a:r>
            <a:r>
              <a:rPr lang="en-US" altLang="ja-JP" sz="2000" b="1" dirty="0">
                <a:latin typeface="BIZ UDPゴシック" panose="020B0400000000000000" pitchFamily="50" charset="-128"/>
                <a:ea typeface="BIZ UDPゴシック" panose="020B0400000000000000" pitchFamily="50" charset="-128"/>
              </a:rPr>
              <a:t>2022</a:t>
            </a:r>
            <a:r>
              <a:rPr lang="ja-JP" altLang="en-US" sz="2000" b="1" dirty="0">
                <a:latin typeface="BIZ UDPゴシック" panose="020B0400000000000000" pitchFamily="50" charset="-128"/>
                <a:ea typeface="BIZ UDPゴシック" panose="020B0400000000000000" pitchFamily="50" charset="-128"/>
              </a:rPr>
              <a:t>年度国防授権法に則り、米国防総省は、国家情報長官室と協力し</a:t>
            </a:r>
            <a:r>
              <a:rPr lang="en-US" altLang="ja-JP" sz="2000" b="1" dirty="0">
                <a:latin typeface="BIZ UDPゴシック" panose="020B0400000000000000" pitchFamily="50" charset="-128"/>
                <a:ea typeface="BIZ UDPゴシック" panose="020B0400000000000000" pitchFamily="50" charset="-128"/>
              </a:rPr>
              <a:t>UAP</a:t>
            </a:r>
            <a:r>
              <a:rPr lang="ja-JP" altLang="en-US" sz="2000" b="1" dirty="0">
                <a:latin typeface="BIZ UDPゴシック" panose="020B0400000000000000" pitchFamily="50" charset="-128"/>
                <a:ea typeface="BIZ UDPゴシック" panose="020B0400000000000000" pitchFamily="50" charset="-128"/>
              </a:rPr>
              <a:t>に関する年次報告書を議会に提出し公表。</a:t>
            </a:r>
          </a:p>
          <a:p>
            <a:endParaRPr lang="en-US" altLang="ja-JP" sz="2000" b="1" dirty="0">
              <a:latin typeface="BIZ UDPゴシック" panose="020B0400000000000000" pitchFamily="50" charset="-128"/>
              <a:ea typeface="BIZ UDPゴシック" panose="020B0400000000000000" pitchFamily="50" charset="-128"/>
            </a:endParaRPr>
          </a:p>
          <a:p>
            <a:r>
              <a:rPr lang="ja-JP" altLang="en-US" sz="2000" b="1" dirty="0">
                <a:latin typeface="BIZ UDPゴシック" panose="020B0400000000000000" pitchFamily="50" charset="-128"/>
                <a:ea typeface="BIZ UDPゴシック" panose="020B0400000000000000" pitchFamily="50" charset="-128"/>
              </a:rPr>
              <a:t>●報告書の概要は以下の通り</a:t>
            </a:r>
          </a:p>
          <a:p>
            <a:r>
              <a:rPr lang="ja-JP" altLang="en-US" sz="2000" b="1" dirty="0">
                <a:latin typeface="BIZ UDPゴシック" panose="020B0400000000000000" pitchFamily="50" charset="-128"/>
                <a:ea typeface="BIZ UDPゴシック" panose="020B0400000000000000" pitchFamily="50" charset="-128"/>
              </a:rPr>
              <a:t>　・対象期間：</a:t>
            </a:r>
            <a:r>
              <a:rPr lang="en-US" altLang="ja-JP" sz="2000" b="1" dirty="0">
                <a:latin typeface="BIZ UDPゴシック" panose="020B0400000000000000" pitchFamily="50" charset="-128"/>
                <a:ea typeface="BIZ UDPゴシック" panose="020B0400000000000000" pitchFamily="50" charset="-128"/>
              </a:rPr>
              <a:t>2022</a:t>
            </a:r>
            <a:r>
              <a:rPr lang="ja-JP" altLang="en-US" sz="2000" b="1" dirty="0">
                <a:latin typeface="BIZ UDPゴシック" panose="020B0400000000000000" pitchFamily="50" charset="-128"/>
                <a:ea typeface="BIZ UDPゴシック" panose="020B0400000000000000" pitchFamily="50" charset="-128"/>
              </a:rPr>
              <a:t>年</a:t>
            </a:r>
            <a:r>
              <a:rPr lang="en-US" altLang="ja-JP" sz="2000" b="1" dirty="0">
                <a:latin typeface="BIZ UDPゴシック" panose="020B0400000000000000" pitchFamily="50" charset="-128"/>
                <a:ea typeface="BIZ UDPゴシック" panose="020B0400000000000000" pitchFamily="50" charset="-128"/>
              </a:rPr>
              <a:t>8</a:t>
            </a:r>
            <a:r>
              <a:rPr lang="ja-JP" altLang="en-US" sz="2000" b="1" dirty="0">
                <a:latin typeface="BIZ UDPゴシック" panose="020B0400000000000000" pitchFamily="50" charset="-128"/>
                <a:ea typeface="BIZ UDPゴシック" panose="020B0400000000000000" pitchFamily="50" charset="-128"/>
              </a:rPr>
              <a:t>月</a:t>
            </a:r>
            <a:r>
              <a:rPr lang="en-US" altLang="ja-JP" sz="2000" b="1" dirty="0">
                <a:latin typeface="BIZ UDPゴシック" panose="020B0400000000000000" pitchFamily="50" charset="-128"/>
                <a:ea typeface="BIZ UDPゴシック" panose="020B0400000000000000" pitchFamily="50" charset="-128"/>
              </a:rPr>
              <a:t>31</a:t>
            </a:r>
            <a:r>
              <a:rPr lang="ja-JP" altLang="en-US" sz="2000" b="1" dirty="0">
                <a:latin typeface="BIZ UDPゴシック" panose="020B0400000000000000" pitchFamily="50" charset="-128"/>
                <a:ea typeface="BIZ UDPゴシック" panose="020B0400000000000000" pitchFamily="50" charset="-128"/>
              </a:rPr>
              <a:t>日～</a:t>
            </a:r>
            <a:r>
              <a:rPr lang="en-US" altLang="ja-JP" sz="2000" b="1" dirty="0">
                <a:latin typeface="BIZ UDPゴシック" panose="020B0400000000000000" pitchFamily="50" charset="-128"/>
                <a:ea typeface="BIZ UDPゴシック" panose="020B0400000000000000" pitchFamily="50" charset="-128"/>
              </a:rPr>
              <a:t>2023</a:t>
            </a:r>
            <a:r>
              <a:rPr lang="ja-JP" altLang="en-US" sz="2000" b="1" dirty="0">
                <a:latin typeface="BIZ UDPゴシック" panose="020B0400000000000000" pitchFamily="50" charset="-128"/>
                <a:ea typeface="BIZ UDPゴシック" panose="020B0400000000000000" pitchFamily="50" charset="-128"/>
              </a:rPr>
              <a:t>年</a:t>
            </a:r>
            <a:r>
              <a:rPr lang="en-US" altLang="ja-JP" sz="2000" b="1" dirty="0">
                <a:latin typeface="BIZ UDPゴシック" panose="020B0400000000000000" pitchFamily="50" charset="-128"/>
                <a:ea typeface="BIZ UDPゴシック" panose="020B0400000000000000" pitchFamily="50" charset="-128"/>
              </a:rPr>
              <a:t>4</a:t>
            </a:r>
            <a:r>
              <a:rPr lang="ja-JP" altLang="en-US" sz="2000" b="1" dirty="0">
                <a:latin typeface="BIZ UDPゴシック" panose="020B0400000000000000" pitchFamily="50" charset="-128"/>
                <a:ea typeface="BIZ UDPゴシック" panose="020B0400000000000000" pitchFamily="50" charset="-128"/>
              </a:rPr>
              <a:t>月</a:t>
            </a:r>
            <a:r>
              <a:rPr lang="en-US" altLang="ja-JP" sz="2000" b="1" dirty="0">
                <a:latin typeface="BIZ UDPゴシック" panose="020B0400000000000000" pitchFamily="50" charset="-128"/>
                <a:ea typeface="BIZ UDPゴシック" panose="020B0400000000000000" pitchFamily="50" charset="-128"/>
              </a:rPr>
              <a:t>30</a:t>
            </a:r>
            <a:r>
              <a:rPr lang="ja-JP" altLang="en-US" sz="2000" b="1" dirty="0">
                <a:latin typeface="BIZ UDPゴシック" panose="020B0400000000000000" pitchFamily="50" charset="-128"/>
                <a:ea typeface="BIZ UDPゴシック" panose="020B0400000000000000" pitchFamily="50" charset="-128"/>
              </a:rPr>
              <a:t>日他</a:t>
            </a:r>
          </a:p>
          <a:p>
            <a:r>
              <a:rPr lang="ja-JP" altLang="en-US" sz="2000" b="1" dirty="0">
                <a:latin typeface="BIZ UDPゴシック" panose="020B0400000000000000" pitchFamily="50" charset="-128"/>
                <a:ea typeface="BIZ UDPゴシック" panose="020B0400000000000000" pitchFamily="50" charset="-128"/>
              </a:rPr>
              <a:t>　・報告件数：</a:t>
            </a:r>
            <a:r>
              <a:rPr lang="en-US" altLang="ja-JP" sz="2000" b="1" dirty="0">
                <a:latin typeface="BIZ UDPゴシック" panose="020B0400000000000000" pitchFamily="50" charset="-128"/>
                <a:ea typeface="BIZ UDPゴシック" panose="020B0400000000000000" pitchFamily="50" charset="-128"/>
              </a:rPr>
              <a:t>291</a:t>
            </a:r>
            <a:r>
              <a:rPr lang="ja-JP" altLang="en-US" sz="2000" b="1" dirty="0">
                <a:latin typeface="BIZ UDPゴシック" panose="020B0400000000000000" pitchFamily="50" charset="-128"/>
                <a:ea typeface="BIZ UDPゴシック" panose="020B0400000000000000" pitchFamily="50" charset="-128"/>
              </a:rPr>
              <a:t>件</a:t>
            </a:r>
          </a:p>
          <a:p>
            <a:r>
              <a:rPr lang="ja-JP" altLang="en-US" sz="2000" b="1" dirty="0">
                <a:latin typeface="BIZ UDPゴシック" panose="020B0400000000000000" pitchFamily="50" charset="-128"/>
                <a:ea typeface="BIZ UDPゴシック" panose="020B0400000000000000" pitchFamily="50" charset="-128"/>
              </a:rPr>
              <a:t>　・分析結果：</a:t>
            </a:r>
          </a:p>
          <a:p>
            <a:r>
              <a:rPr lang="ja-JP" altLang="en-US" sz="2000" b="1" dirty="0">
                <a:latin typeface="BIZ UDPゴシック" panose="020B0400000000000000" pitchFamily="50" charset="-128"/>
                <a:ea typeface="BIZ UDPゴシック" panose="020B0400000000000000" pitchFamily="50" charset="-128"/>
              </a:rPr>
              <a:t>　ー</a:t>
            </a:r>
            <a:r>
              <a:rPr lang="en-US" altLang="ja-JP" sz="2000" b="1" dirty="0">
                <a:latin typeface="BIZ UDPゴシック" panose="020B0400000000000000" pitchFamily="50" charset="-128"/>
                <a:ea typeface="BIZ UDPゴシック" panose="020B0400000000000000" pitchFamily="50" charset="-128"/>
              </a:rPr>
              <a:t>UAP</a:t>
            </a:r>
            <a:r>
              <a:rPr lang="ja-JP" altLang="en-US" sz="2000" b="1" dirty="0">
                <a:latin typeface="BIZ UDPゴシック" panose="020B0400000000000000" pitchFamily="50" charset="-128"/>
                <a:ea typeface="BIZ UDPゴシック" panose="020B0400000000000000" pitchFamily="50" charset="-128"/>
              </a:rPr>
              <a:t>として報告された現象の多くは、科学的に説明可能。</a:t>
            </a:r>
          </a:p>
          <a:p>
            <a:r>
              <a:rPr lang="ja-JP" altLang="en-US" sz="2000" b="1" dirty="0">
                <a:latin typeface="BIZ UDPゴシック" panose="020B0400000000000000" pitchFamily="50" charset="-128"/>
                <a:ea typeface="BIZ UDPゴシック" panose="020B0400000000000000" pitchFamily="50" charset="-128"/>
              </a:rPr>
              <a:t>　ー科学的に説明不可能な一部の現象については、領域認識の欠如が主な原因であり、質の高いデータ収集を行うことにより、科学的に説明可能となる可能性があると評価。</a:t>
            </a:r>
          </a:p>
        </p:txBody>
      </p:sp>
      <p:sp>
        <p:nvSpPr>
          <p:cNvPr id="11" name="テキスト ボックス 10">
            <a:extLst>
              <a:ext uri="{FF2B5EF4-FFF2-40B4-BE49-F238E27FC236}">
                <a16:creationId xmlns:a16="http://schemas.microsoft.com/office/drawing/2014/main" id="{71948539-238A-BD63-D763-E3B4201FFB02}"/>
              </a:ext>
            </a:extLst>
          </p:cNvPr>
          <p:cNvSpPr txBox="1"/>
          <p:nvPr/>
        </p:nvSpPr>
        <p:spPr>
          <a:xfrm>
            <a:off x="7422628" y="6482975"/>
            <a:ext cx="284743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防衛省資料より転載</a:t>
            </a:r>
          </a:p>
        </p:txBody>
      </p:sp>
      <p:sp>
        <p:nvSpPr>
          <p:cNvPr id="13" name="テキスト ボックス 12">
            <a:extLst>
              <a:ext uri="{FF2B5EF4-FFF2-40B4-BE49-F238E27FC236}">
                <a16:creationId xmlns:a16="http://schemas.microsoft.com/office/drawing/2014/main" id="{BECFD354-41A5-CF6A-0324-CA084504FEC3}"/>
              </a:ext>
            </a:extLst>
          </p:cNvPr>
          <p:cNvSpPr txBox="1"/>
          <p:nvPr/>
        </p:nvSpPr>
        <p:spPr>
          <a:xfrm>
            <a:off x="5063065" y="4601830"/>
            <a:ext cx="7027335" cy="1708160"/>
          </a:xfrm>
          <a:prstGeom prst="rect">
            <a:avLst/>
          </a:prstGeom>
          <a:solidFill>
            <a:schemeClr val="accent2">
              <a:lumMod val="20000"/>
              <a:lumOff val="80000"/>
            </a:schemeClr>
          </a:solidFill>
        </p:spPr>
        <p:txBody>
          <a:bodyPr wrap="square">
            <a:spAutoFit/>
          </a:bodyPr>
          <a:lstStyle/>
          <a:p>
            <a:r>
              <a:rPr lang="en-US" altLang="ja-JP" sz="1050" b="1" dirty="0">
                <a:latin typeface="BIZ UDP明朝 Medium" panose="02020500000000000000" pitchFamily="18" charset="-128"/>
                <a:ea typeface="BIZ UDP明朝 Medium" panose="02020500000000000000" pitchFamily="18" charset="-128"/>
              </a:rPr>
              <a:t>The report covers UAP reports from August 31, 2022, to 30 April 2023, and all UAP reports from any previous time periods that were not included in an earlier report. AARO received a total of 291 UAP reports during this period, consisting of 274 that occurred during this period and another 17 that occurred during previous reporting periods from 2019-2022 but had not been conveyed in previous submissions. Of these reports, 290 occurred within the air domain and one in the maritime domain. No </a:t>
            </a:r>
            <a:r>
              <a:rPr lang="en-US" altLang="ja-JP" sz="1050" b="1" dirty="0" err="1">
                <a:latin typeface="BIZ UDP明朝 Medium" panose="02020500000000000000" pitchFamily="18" charset="-128"/>
                <a:ea typeface="BIZ UDP明朝 Medium" panose="02020500000000000000" pitchFamily="18" charset="-128"/>
              </a:rPr>
              <a:t>transmedium</a:t>
            </a:r>
            <a:r>
              <a:rPr lang="en-US" altLang="ja-JP" sz="1050" b="1" dirty="0">
                <a:latin typeface="BIZ UDP明朝 Medium" panose="02020500000000000000" pitchFamily="18" charset="-128"/>
                <a:ea typeface="BIZ UDP明朝 Medium" panose="02020500000000000000" pitchFamily="18" charset="-128"/>
              </a:rPr>
              <a:t> or space domain UAP reports were submitted to AARO. The increase in reporting is, in part, due to deepening federal relationships and AARO’s ability to incorporate new reports into its adjudication and research process. UAP mission partners continue to coordinate, collaborate, and streamline processes. With these new reports, as of April 30, 2023, AARO has received a total of 801 UAP reports. </a:t>
            </a:r>
            <a:endParaRPr lang="ja-JP" altLang="en-US" sz="105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8798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688FF0F-183D-281A-3D8E-29506D457B31}"/>
              </a:ext>
            </a:extLst>
          </p:cNvPr>
          <p:cNvPicPr>
            <a:picLocks noChangeAspect="1"/>
          </p:cNvPicPr>
          <p:nvPr/>
        </p:nvPicPr>
        <p:blipFill>
          <a:blip r:embed="rId2"/>
          <a:stretch>
            <a:fillRect/>
          </a:stretch>
        </p:blipFill>
        <p:spPr>
          <a:xfrm>
            <a:off x="6382089" y="0"/>
            <a:ext cx="5262563" cy="6858000"/>
          </a:xfrm>
          <a:prstGeom prst="rect">
            <a:avLst/>
          </a:prstGeom>
        </p:spPr>
      </p:pic>
      <p:pic>
        <p:nvPicPr>
          <p:cNvPr id="7" name="図 6">
            <a:extLst>
              <a:ext uri="{FF2B5EF4-FFF2-40B4-BE49-F238E27FC236}">
                <a16:creationId xmlns:a16="http://schemas.microsoft.com/office/drawing/2014/main" id="{522AAA50-0BC0-0F69-8614-C6888978CDF6}"/>
              </a:ext>
            </a:extLst>
          </p:cNvPr>
          <p:cNvPicPr>
            <a:picLocks noChangeAspect="1"/>
          </p:cNvPicPr>
          <p:nvPr/>
        </p:nvPicPr>
        <p:blipFill>
          <a:blip r:embed="rId3"/>
          <a:stretch>
            <a:fillRect/>
          </a:stretch>
        </p:blipFill>
        <p:spPr>
          <a:xfrm>
            <a:off x="0" y="0"/>
            <a:ext cx="5291027" cy="6858000"/>
          </a:xfrm>
          <a:prstGeom prst="rect">
            <a:avLst/>
          </a:prstGeom>
        </p:spPr>
      </p:pic>
      <p:sp>
        <p:nvSpPr>
          <p:cNvPr id="5" name="テキスト ボックス 4">
            <a:extLst>
              <a:ext uri="{FF2B5EF4-FFF2-40B4-BE49-F238E27FC236}">
                <a16:creationId xmlns:a16="http://schemas.microsoft.com/office/drawing/2014/main" id="{D5969FEA-0351-943A-EBEE-F7B864806E78}"/>
              </a:ext>
            </a:extLst>
          </p:cNvPr>
          <p:cNvSpPr txBox="1"/>
          <p:nvPr/>
        </p:nvSpPr>
        <p:spPr>
          <a:xfrm>
            <a:off x="4284617" y="0"/>
            <a:ext cx="2743355" cy="369332"/>
          </a:xfrm>
          <a:prstGeom prst="rect">
            <a:avLst/>
          </a:prstGeom>
          <a:solidFill>
            <a:srgbClr val="FFFF00"/>
          </a:solidFill>
        </p:spPr>
        <p:txBody>
          <a:bodyPr wrap="square">
            <a:spAutoFit/>
          </a:bodyPr>
          <a:lstStyle/>
          <a:p>
            <a:pPr algn="ctr"/>
            <a:r>
              <a:rPr lang="en-US" altLang="ja-JP" i="0" dirty="0">
                <a:solidFill>
                  <a:srgbClr val="C00000"/>
                </a:solidFill>
                <a:effectLst/>
                <a:latin typeface="BIZ UDPゴシック" panose="020B0400000000000000" pitchFamily="50" charset="-128"/>
                <a:ea typeface="BIZ UDPゴシック" panose="020B0400000000000000" pitchFamily="50" charset="-128"/>
              </a:rPr>
              <a:t>UAPTF</a:t>
            </a:r>
            <a:r>
              <a:rPr lang="ja-JP" altLang="en-US" i="0" dirty="0">
                <a:solidFill>
                  <a:srgbClr val="C00000"/>
                </a:solidFill>
                <a:effectLst/>
                <a:latin typeface="BIZ UDPゴシック" panose="020B0400000000000000" pitchFamily="50" charset="-128"/>
                <a:ea typeface="BIZ UDPゴシック" panose="020B0400000000000000" pitchFamily="50" charset="-128"/>
              </a:rPr>
              <a:t>に関する報告書</a:t>
            </a:r>
            <a:endParaRPr lang="ja-JP" altLang="en-US" dirty="0">
              <a:solidFill>
                <a:srgbClr val="C00000"/>
              </a:solidFill>
              <a:latin typeface="BIZ UDPゴシック" panose="020B0400000000000000" pitchFamily="50" charset="-128"/>
              <a:ea typeface="BIZ UDPゴシック" panose="020B0400000000000000" pitchFamily="50" charset="-128"/>
            </a:endParaRPr>
          </a:p>
        </p:txBody>
      </p:sp>
      <p:pic>
        <p:nvPicPr>
          <p:cNvPr id="11" name="図 10">
            <a:extLst>
              <a:ext uri="{FF2B5EF4-FFF2-40B4-BE49-F238E27FC236}">
                <a16:creationId xmlns:a16="http://schemas.microsoft.com/office/drawing/2014/main" id="{5930EC18-1D17-6BB5-10FD-EB298C8688C2}"/>
              </a:ext>
            </a:extLst>
          </p:cNvPr>
          <p:cNvPicPr>
            <a:picLocks noChangeAspect="1"/>
          </p:cNvPicPr>
          <p:nvPr/>
        </p:nvPicPr>
        <p:blipFill>
          <a:blip r:embed="rId4"/>
          <a:stretch>
            <a:fillRect/>
          </a:stretch>
        </p:blipFill>
        <p:spPr>
          <a:xfrm>
            <a:off x="4591852" y="3979648"/>
            <a:ext cx="2436120" cy="2436120"/>
          </a:xfrm>
          <a:prstGeom prst="rect">
            <a:avLst/>
          </a:prstGeom>
        </p:spPr>
      </p:pic>
      <p:sp>
        <p:nvSpPr>
          <p:cNvPr id="13" name="テキスト ボックス 12">
            <a:extLst>
              <a:ext uri="{FF2B5EF4-FFF2-40B4-BE49-F238E27FC236}">
                <a16:creationId xmlns:a16="http://schemas.microsoft.com/office/drawing/2014/main" id="{209080D6-F0BE-6741-3822-437BA5C8CDF1}"/>
              </a:ext>
            </a:extLst>
          </p:cNvPr>
          <p:cNvSpPr txBox="1"/>
          <p:nvPr/>
        </p:nvSpPr>
        <p:spPr>
          <a:xfrm>
            <a:off x="774495" y="4736516"/>
            <a:ext cx="6126480" cy="646331"/>
          </a:xfrm>
          <a:prstGeom prst="rect">
            <a:avLst/>
          </a:prstGeom>
          <a:noFill/>
        </p:spPr>
        <p:txBody>
          <a:bodyPr wrap="square">
            <a:spAutoFit/>
          </a:bodyPr>
          <a:lstStyle/>
          <a:p>
            <a:r>
              <a:rPr lang="en-US" altLang="ja-JP" dirty="0"/>
              <a:t>https://upload.wikimedia.org/wikipedia/commons/5/56/Prelimary-Assessment-UAP-20210625%281%29.pdf</a:t>
            </a:r>
            <a:endParaRPr lang="ja-JP" altLang="en-US" dirty="0"/>
          </a:p>
        </p:txBody>
      </p:sp>
    </p:spTree>
    <p:extLst>
      <p:ext uri="{BB962C8B-B14F-4D97-AF65-F5344CB8AC3E}">
        <p14:creationId xmlns:p14="http://schemas.microsoft.com/office/powerpoint/2010/main" val="1916830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B9B6DB8-75DD-2B8D-C49D-4D18D4393A28}"/>
              </a:ext>
            </a:extLst>
          </p:cNvPr>
          <p:cNvPicPr>
            <a:picLocks noChangeAspect="1"/>
          </p:cNvPicPr>
          <p:nvPr/>
        </p:nvPicPr>
        <p:blipFill>
          <a:blip r:embed="rId2"/>
          <a:stretch>
            <a:fillRect/>
          </a:stretch>
        </p:blipFill>
        <p:spPr>
          <a:xfrm>
            <a:off x="0" y="0"/>
            <a:ext cx="6950525" cy="6858000"/>
          </a:xfrm>
          <a:prstGeom prst="rect">
            <a:avLst/>
          </a:prstGeom>
        </p:spPr>
      </p:pic>
      <p:sp>
        <p:nvSpPr>
          <p:cNvPr id="6" name="テキスト ボックス 5">
            <a:extLst>
              <a:ext uri="{FF2B5EF4-FFF2-40B4-BE49-F238E27FC236}">
                <a16:creationId xmlns:a16="http://schemas.microsoft.com/office/drawing/2014/main" id="{55D2F250-559C-1E5A-1954-C3330D283FD7}"/>
              </a:ext>
            </a:extLst>
          </p:cNvPr>
          <p:cNvSpPr txBox="1"/>
          <p:nvPr/>
        </p:nvSpPr>
        <p:spPr>
          <a:xfrm>
            <a:off x="274954" y="475553"/>
            <a:ext cx="6297385" cy="369332"/>
          </a:xfrm>
          <a:prstGeom prst="rect">
            <a:avLst/>
          </a:prstGeom>
          <a:solidFill>
            <a:srgbClr val="FFFF00"/>
          </a:solidFill>
        </p:spPr>
        <p:txBody>
          <a:bodyPr wrap="square">
            <a:spAutoFit/>
          </a:bodyPr>
          <a:lstStyle/>
          <a:p>
            <a:r>
              <a:rPr lang="en-US" altLang="ja-JP" i="0" dirty="0">
                <a:solidFill>
                  <a:srgbClr val="C00000"/>
                </a:solidFill>
                <a:effectLst/>
                <a:latin typeface="BIZ UDPゴシック" panose="020B0400000000000000" pitchFamily="50" charset="-128"/>
                <a:ea typeface="BIZ UDPゴシック" panose="020B0400000000000000" pitchFamily="50" charset="-128"/>
              </a:rPr>
              <a:t>AOIMSG</a:t>
            </a:r>
            <a:r>
              <a:rPr lang="ja-JP" altLang="en-US" i="0" dirty="0">
                <a:solidFill>
                  <a:srgbClr val="C00000"/>
                </a:solidFill>
                <a:effectLst/>
                <a:latin typeface="BIZ UDPゴシック" panose="020B0400000000000000" pitchFamily="50" charset="-128"/>
                <a:ea typeface="BIZ UDPゴシック" panose="020B0400000000000000" pitchFamily="50" charset="-128"/>
              </a:rPr>
              <a:t>設立に関する今後の防総省によるプレスリリース</a:t>
            </a:r>
            <a:endParaRPr lang="ja-JP" altLang="en-US" dirty="0">
              <a:solidFill>
                <a:srgbClr val="C00000"/>
              </a:solidFill>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D9027995-8E0F-6CB8-AD5A-785FB2ED9ED9}"/>
              </a:ext>
            </a:extLst>
          </p:cNvPr>
          <p:cNvPicPr>
            <a:picLocks noChangeAspect="1"/>
          </p:cNvPicPr>
          <p:nvPr/>
        </p:nvPicPr>
        <p:blipFill>
          <a:blip r:embed="rId3"/>
          <a:stretch>
            <a:fillRect/>
          </a:stretch>
        </p:blipFill>
        <p:spPr>
          <a:xfrm>
            <a:off x="7029262" y="296091"/>
            <a:ext cx="5162738" cy="6457406"/>
          </a:xfrm>
          <a:prstGeom prst="rect">
            <a:avLst/>
          </a:prstGeom>
        </p:spPr>
      </p:pic>
      <p:pic>
        <p:nvPicPr>
          <p:cNvPr id="14" name="図 13">
            <a:extLst>
              <a:ext uri="{FF2B5EF4-FFF2-40B4-BE49-F238E27FC236}">
                <a16:creationId xmlns:a16="http://schemas.microsoft.com/office/drawing/2014/main" id="{F1483E07-1817-6F91-D0B6-68F66E386118}"/>
              </a:ext>
            </a:extLst>
          </p:cNvPr>
          <p:cNvPicPr>
            <a:picLocks noChangeAspect="1"/>
          </p:cNvPicPr>
          <p:nvPr/>
        </p:nvPicPr>
        <p:blipFill>
          <a:blip r:embed="rId4"/>
          <a:stretch>
            <a:fillRect/>
          </a:stretch>
        </p:blipFill>
        <p:spPr>
          <a:xfrm>
            <a:off x="6171789" y="5703299"/>
            <a:ext cx="1154701" cy="1154701"/>
          </a:xfrm>
          <a:prstGeom prst="rect">
            <a:avLst/>
          </a:prstGeom>
        </p:spPr>
      </p:pic>
      <p:pic>
        <p:nvPicPr>
          <p:cNvPr id="16" name="図 15">
            <a:extLst>
              <a:ext uri="{FF2B5EF4-FFF2-40B4-BE49-F238E27FC236}">
                <a16:creationId xmlns:a16="http://schemas.microsoft.com/office/drawing/2014/main" id="{A2D05DD8-F0E2-39ED-7988-9F636D54326B}"/>
              </a:ext>
            </a:extLst>
          </p:cNvPr>
          <p:cNvPicPr>
            <a:picLocks noChangeAspect="1"/>
          </p:cNvPicPr>
          <p:nvPr/>
        </p:nvPicPr>
        <p:blipFill>
          <a:blip r:embed="rId5"/>
          <a:stretch>
            <a:fillRect/>
          </a:stretch>
        </p:blipFill>
        <p:spPr>
          <a:xfrm>
            <a:off x="274954" y="5870211"/>
            <a:ext cx="987789" cy="987789"/>
          </a:xfrm>
          <a:prstGeom prst="rect">
            <a:avLst/>
          </a:prstGeom>
        </p:spPr>
      </p:pic>
    </p:spTree>
    <p:extLst>
      <p:ext uri="{BB962C8B-B14F-4D97-AF65-F5344CB8AC3E}">
        <p14:creationId xmlns:p14="http://schemas.microsoft.com/office/powerpoint/2010/main" val="309076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43252D51-B0E9-8416-010A-26298B371FF8}"/>
              </a:ext>
            </a:extLst>
          </p:cNvPr>
          <p:cNvPicPr>
            <a:picLocks noChangeAspect="1"/>
          </p:cNvPicPr>
          <p:nvPr/>
        </p:nvPicPr>
        <p:blipFill>
          <a:blip r:embed="rId2"/>
          <a:stretch>
            <a:fillRect/>
          </a:stretch>
        </p:blipFill>
        <p:spPr>
          <a:xfrm>
            <a:off x="753364" y="0"/>
            <a:ext cx="5072508" cy="6858000"/>
          </a:xfrm>
          <a:prstGeom prst="rect">
            <a:avLst/>
          </a:prstGeom>
        </p:spPr>
      </p:pic>
      <p:pic>
        <p:nvPicPr>
          <p:cNvPr id="13" name="図 12">
            <a:extLst>
              <a:ext uri="{FF2B5EF4-FFF2-40B4-BE49-F238E27FC236}">
                <a16:creationId xmlns:a16="http://schemas.microsoft.com/office/drawing/2014/main" id="{C5571154-1FD7-5320-AB0C-C0D41E7E4621}"/>
              </a:ext>
            </a:extLst>
          </p:cNvPr>
          <p:cNvPicPr>
            <a:picLocks noChangeAspect="1"/>
          </p:cNvPicPr>
          <p:nvPr/>
        </p:nvPicPr>
        <p:blipFill>
          <a:blip r:embed="rId3"/>
          <a:stretch>
            <a:fillRect/>
          </a:stretch>
        </p:blipFill>
        <p:spPr>
          <a:xfrm>
            <a:off x="6096000" y="0"/>
            <a:ext cx="5016181" cy="6858000"/>
          </a:xfrm>
          <a:prstGeom prst="rect">
            <a:avLst/>
          </a:prstGeom>
        </p:spPr>
      </p:pic>
      <p:sp>
        <p:nvSpPr>
          <p:cNvPr id="6" name="テキスト ボックス 5">
            <a:extLst>
              <a:ext uri="{FF2B5EF4-FFF2-40B4-BE49-F238E27FC236}">
                <a16:creationId xmlns:a16="http://schemas.microsoft.com/office/drawing/2014/main" id="{8FFAF8FF-1C8A-4319-08BB-AFC4FC16B6DA}"/>
              </a:ext>
            </a:extLst>
          </p:cNvPr>
          <p:cNvSpPr txBox="1"/>
          <p:nvPr/>
        </p:nvSpPr>
        <p:spPr>
          <a:xfrm>
            <a:off x="2841944" y="6619101"/>
            <a:ext cx="7800703" cy="276999"/>
          </a:xfrm>
          <a:prstGeom prst="rect">
            <a:avLst/>
          </a:prstGeom>
          <a:noFill/>
        </p:spPr>
        <p:txBody>
          <a:bodyPr wrap="square">
            <a:spAutoFit/>
          </a:bodyPr>
          <a:lstStyle/>
          <a:p>
            <a:pPr algn="ctr"/>
            <a:r>
              <a:rPr lang="en-US" altLang="ja-JP" sz="1200" b="1" dirty="0">
                <a:solidFill>
                  <a:srgbClr val="C00000"/>
                </a:solidFill>
                <a:latin typeface="Amasis MT Pro Black" panose="02040A04050005020304" pitchFamily="18" charset="0"/>
              </a:rPr>
              <a:t>https://www.dia.mil/FOIA/FOIA-Electronic-Reading-Room/FileId/170057/</a:t>
            </a:r>
            <a:endParaRPr lang="ja-JP" altLang="en-US" sz="1200" b="1" dirty="0">
              <a:solidFill>
                <a:srgbClr val="C00000"/>
              </a:solidFill>
              <a:latin typeface="Amasis MT Pro Black" panose="02040A04050005020304" pitchFamily="18" charset="0"/>
            </a:endParaRPr>
          </a:p>
        </p:txBody>
      </p:sp>
      <p:pic>
        <p:nvPicPr>
          <p:cNvPr id="8" name="図 7">
            <a:extLst>
              <a:ext uri="{FF2B5EF4-FFF2-40B4-BE49-F238E27FC236}">
                <a16:creationId xmlns:a16="http://schemas.microsoft.com/office/drawing/2014/main" id="{667ECCA7-A836-C80E-E7AE-0765FE758B27}"/>
              </a:ext>
            </a:extLst>
          </p:cNvPr>
          <p:cNvPicPr>
            <a:picLocks noChangeAspect="1"/>
          </p:cNvPicPr>
          <p:nvPr/>
        </p:nvPicPr>
        <p:blipFill>
          <a:blip r:embed="rId4"/>
          <a:stretch>
            <a:fillRect/>
          </a:stretch>
        </p:blipFill>
        <p:spPr>
          <a:xfrm>
            <a:off x="303984" y="2978332"/>
            <a:ext cx="3029222" cy="3029222"/>
          </a:xfrm>
          <a:prstGeom prst="rect">
            <a:avLst/>
          </a:prstGeom>
        </p:spPr>
      </p:pic>
      <p:sp>
        <p:nvSpPr>
          <p:cNvPr id="15" name="テキスト ボックス 14">
            <a:extLst>
              <a:ext uri="{FF2B5EF4-FFF2-40B4-BE49-F238E27FC236}">
                <a16:creationId xmlns:a16="http://schemas.microsoft.com/office/drawing/2014/main" id="{C5C3D4FB-907D-D705-3744-380E6909320C}"/>
              </a:ext>
            </a:extLst>
          </p:cNvPr>
          <p:cNvSpPr txBox="1"/>
          <p:nvPr/>
        </p:nvSpPr>
        <p:spPr>
          <a:xfrm>
            <a:off x="577867" y="230079"/>
            <a:ext cx="5861033" cy="369332"/>
          </a:xfrm>
          <a:prstGeom prst="rect">
            <a:avLst/>
          </a:prstGeom>
          <a:solidFill>
            <a:srgbClr val="FFFF00"/>
          </a:solidFill>
        </p:spPr>
        <p:txBody>
          <a:bodyPr wrap="square">
            <a:spAutoFit/>
          </a:bodyPr>
          <a:lstStyle/>
          <a:p>
            <a:r>
              <a:rPr lang="ja-JP" altLang="en-US" b="0" i="0" dirty="0">
                <a:solidFill>
                  <a:srgbClr val="C00000"/>
                </a:solidFill>
                <a:effectLst/>
                <a:latin typeface="BIZ UDPゴシック" panose="020B0400000000000000" pitchFamily="50" charset="-128"/>
                <a:ea typeface="BIZ UDPゴシック" panose="020B0400000000000000" pitchFamily="50" charset="-128"/>
              </a:rPr>
              <a:t>情報公開法により公開された</a:t>
            </a:r>
            <a:r>
              <a:rPr lang="en-US" altLang="ja-JP" b="0" i="0" dirty="0">
                <a:solidFill>
                  <a:srgbClr val="C00000"/>
                </a:solidFill>
                <a:effectLst/>
                <a:latin typeface="BIZ UDPゴシック" panose="020B0400000000000000" pitchFamily="50" charset="-128"/>
                <a:ea typeface="BIZ UDPゴシック" panose="020B0400000000000000" pitchFamily="50" charset="-128"/>
              </a:rPr>
              <a:t>AAWSAP</a:t>
            </a:r>
            <a:r>
              <a:rPr lang="ja-JP" altLang="en-US" b="0" i="0" dirty="0">
                <a:solidFill>
                  <a:srgbClr val="C00000"/>
                </a:solidFill>
                <a:effectLst/>
                <a:latin typeface="BIZ UDPゴシック" panose="020B0400000000000000" pitchFamily="50" charset="-128"/>
                <a:ea typeface="BIZ UDPゴシック" panose="020B0400000000000000" pitchFamily="50" charset="-128"/>
              </a:rPr>
              <a:t>に関する報告書</a:t>
            </a:r>
            <a:endParaRPr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95686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2482C384-5A73-2FD5-A42F-E99F7B075A81}"/>
              </a:ext>
            </a:extLst>
          </p:cNvPr>
          <p:cNvPicPr>
            <a:picLocks noChangeAspect="1"/>
          </p:cNvPicPr>
          <p:nvPr/>
        </p:nvPicPr>
        <p:blipFill>
          <a:blip r:embed="rId2"/>
          <a:stretch>
            <a:fillRect/>
          </a:stretch>
        </p:blipFill>
        <p:spPr>
          <a:xfrm>
            <a:off x="6501849" y="0"/>
            <a:ext cx="5237308" cy="6858000"/>
          </a:xfrm>
          <a:prstGeom prst="rect">
            <a:avLst/>
          </a:prstGeom>
        </p:spPr>
      </p:pic>
      <p:pic>
        <p:nvPicPr>
          <p:cNvPr id="3" name="図 2">
            <a:extLst>
              <a:ext uri="{FF2B5EF4-FFF2-40B4-BE49-F238E27FC236}">
                <a16:creationId xmlns:a16="http://schemas.microsoft.com/office/drawing/2014/main" id="{94A5CD23-63E7-E1E9-D198-9C0E3818AC8B}"/>
              </a:ext>
            </a:extLst>
          </p:cNvPr>
          <p:cNvPicPr>
            <a:picLocks noChangeAspect="1"/>
          </p:cNvPicPr>
          <p:nvPr/>
        </p:nvPicPr>
        <p:blipFill>
          <a:blip r:embed="rId3"/>
          <a:stretch>
            <a:fillRect/>
          </a:stretch>
        </p:blipFill>
        <p:spPr>
          <a:xfrm>
            <a:off x="498770" y="215390"/>
            <a:ext cx="5191382" cy="6642609"/>
          </a:xfrm>
          <a:prstGeom prst="rect">
            <a:avLst/>
          </a:prstGeom>
        </p:spPr>
      </p:pic>
      <p:sp>
        <p:nvSpPr>
          <p:cNvPr id="5" name="テキスト ボックス 4">
            <a:extLst>
              <a:ext uri="{FF2B5EF4-FFF2-40B4-BE49-F238E27FC236}">
                <a16:creationId xmlns:a16="http://schemas.microsoft.com/office/drawing/2014/main" id="{5D511D25-44CE-64BB-424F-754D550EDE38}"/>
              </a:ext>
            </a:extLst>
          </p:cNvPr>
          <p:cNvSpPr txBox="1"/>
          <p:nvPr/>
        </p:nvSpPr>
        <p:spPr>
          <a:xfrm>
            <a:off x="3633923" y="30778"/>
            <a:ext cx="4789714" cy="369332"/>
          </a:xfrm>
          <a:prstGeom prst="rect">
            <a:avLst/>
          </a:prstGeom>
          <a:solidFill>
            <a:srgbClr val="FFFF00"/>
          </a:solidFill>
        </p:spPr>
        <p:txBody>
          <a:bodyPr wrap="square">
            <a:spAutoFit/>
          </a:bodyPr>
          <a:lstStyle/>
          <a:p>
            <a:pPr algn="ctr"/>
            <a:r>
              <a:rPr lang="ja-JP" altLang="en-US" b="0" i="0" dirty="0">
                <a:solidFill>
                  <a:srgbClr val="C00000"/>
                </a:solidFill>
                <a:effectLst/>
                <a:latin typeface="BIZ UDPゴシック" panose="020B0400000000000000" pitchFamily="50" charset="-128"/>
                <a:ea typeface="BIZ UDPゴシック" panose="020B0400000000000000" pitchFamily="50" charset="-128"/>
              </a:rPr>
              <a:t>ジョン・マケインに送られた</a:t>
            </a:r>
            <a:r>
              <a:rPr lang="en-US" altLang="ja-JP" b="0" i="0" dirty="0">
                <a:solidFill>
                  <a:srgbClr val="C00000"/>
                </a:solidFill>
                <a:effectLst/>
                <a:latin typeface="BIZ UDPゴシック" panose="020B0400000000000000" pitchFamily="50" charset="-128"/>
                <a:ea typeface="BIZ UDPゴシック" panose="020B0400000000000000" pitchFamily="50" charset="-128"/>
              </a:rPr>
              <a:t>AATIP</a:t>
            </a:r>
            <a:r>
              <a:rPr lang="ja-JP" altLang="en-US" b="0" i="0" dirty="0">
                <a:solidFill>
                  <a:srgbClr val="C00000"/>
                </a:solidFill>
                <a:effectLst/>
                <a:latin typeface="BIZ UDPゴシック" panose="020B0400000000000000" pitchFamily="50" charset="-128"/>
                <a:ea typeface="BIZ UDPゴシック" panose="020B0400000000000000" pitchFamily="50" charset="-128"/>
              </a:rPr>
              <a:t>の報告書</a:t>
            </a:r>
            <a:endParaRPr lang="ja-JP" altLang="en-US" dirty="0">
              <a:solidFill>
                <a:srgbClr val="C00000"/>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887C96EA-B397-3E20-07A5-2732EF4146BB}"/>
              </a:ext>
            </a:extLst>
          </p:cNvPr>
          <p:cNvSpPr txBox="1"/>
          <p:nvPr/>
        </p:nvSpPr>
        <p:spPr>
          <a:xfrm>
            <a:off x="3838575" y="6488668"/>
            <a:ext cx="4380411" cy="338554"/>
          </a:xfrm>
          <a:prstGeom prst="rect">
            <a:avLst/>
          </a:prstGeom>
          <a:noFill/>
        </p:spPr>
        <p:txBody>
          <a:bodyPr wrap="square">
            <a:spAutoFit/>
          </a:bodyPr>
          <a:lstStyle/>
          <a:p>
            <a:pPr algn="ctr"/>
            <a:r>
              <a:rPr lang="en-US" altLang="ja-JP" sz="1600" b="1" dirty="0">
                <a:solidFill>
                  <a:srgbClr val="C00000"/>
                </a:solidFill>
                <a:latin typeface="Amasis MT Pro Black" panose="02040A04050005020304" pitchFamily="18" charset="0"/>
              </a:rPr>
              <a:t>https://irp.fas.org/dia/aatip-list.pdf</a:t>
            </a:r>
            <a:endParaRPr lang="ja-JP" altLang="en-US" sz="1600" b="1"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53097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国防授権法とは</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3CC6A547-AE05-EB82-93A0-254CF4D98BE9}"/>
              </a:ext>
            </a:extLst>
          </p:cNvPr>
          <p:cNvPicPr>
            <a:picLocks noChangeAspect="1"/>
          </p:cNvPicPr>
          <p:nvPr/>
        </p:nvPicPr>
        <p:blipFill>
          <a:blip r:embed="rId2"/>
          <a:stretch>
            <a:fillRect/>
          </a:stretch>
        </p:blipFill>
        <p:spPr>
          <a:xfrm>
            <a:off x="118218" y="578848"/>
            <a:ext cx="4848870" cy="6148754"/>
          </a:xfrm>
          <a:custGeom>
            <a:avLst/>
            <a:gdLst>
              <a:gd name="connsiteX0" fmla="*/ 0 w 4848870"/>
              <a:gd name="connsiteY0" fmla="*/ 0 h 6148754"/>
              <a:gd name="connsiteX1" fmla="*/ 789673 w 4848870"/>
              <a:gd name="connsiteY1" fmla="*/ 0 h 6148754"/>
              <a:gd name="connsiteX2" fmla="*/ 1433880 w 4848870"/>
              <a:gd name="connsiteY2" fmla="*/ 0 h 6148754"/>
              <a:gd name="connsiteX3" fmla="*/ 2126576 w 4848870"/>
              <a:gd name="connsiteY3" fmla="*/ 0 h 6148754"/>
              <a:gd name="connsiteX4" fmla="*/ 2673805 w 4848870"/>
              <a:gd name="connsiteY4" fmla="*/ 0 h 6148754"/>
              <a:gd name="connsiteX5" fmla="*/ 3318012 w 4848870"/>
              <a:gd name="connsiteY5" fmla="*/ 0 h 6148754"/>
              <a:gd name="connsiteX6" fmla="*/ 4059197 w 4848870"/>
              <a:gd name="connsiteY6" fmla="*/ 0 h 6148754"/>
              <a:gd name="connsiteX7" fmla="*/ 4848870 w 4848870"/>
              <a:gd name="connsiteY7" fmla="*/ 0 h 6148754"/>
              <a:gd name="connsiteX8" fmla="*/ 4848870 w 4848870"/>
              <a:gd name="connsiteY8" fmla="*/ 744682 h 6148754"/>
              <a:gd name="connsiteX9" fmla="*/ 4848870 w 4848870"/>
              <a:gd name="connsiteY9" fmla="*/ 1550852 h 6148754"/>
              <a:gd name="connsiteX10" fmla="*/ 4848870 w 4848870"/>
              <a:gd name="connsiteY10" fmla="*/ 2111072 h 6148754"/>
              <a:gd name="connsiteX11" fmla="*/ 4848870 w 4848870"/>
              <a:gd name="connsiteY11" fmla="*/ 2732780 h 6148754"/>
              <a:gd name="connsiteX12" fmla="*/ 4848870 w 4848870"/>
              <a:gd name="connsiteY12" fmla="*/ 3477462 h 6148754"/>
              <a:gd name="connsiteX13" fmla="*/ 4848870 w 4848870"/>
              <a:gd name="connsiteY13" fmla="*/ 4099169 h 6148754"/>
              <a:gd name="connsiteX14" fmla="*/ 4848870 w 4848870"/>
              <a:gd name="connsiteY14" fmla="*/ 4782364 h 6148754"/>
              <a:gd name="connsiteX15" fmla="*/ 4848870 w 4848870"/>
              <a:gd name="connsiteY15" fmla="*/ 6148754 h 6148754"/>
              <a:gd name="connsiteX16" fmla="*/ 4253152 w 4848870"/>
              <a:gd name="connsiteY16" fmla="*/ 6148754 h 6148754"/>
              <a:gd name="connsiteX17" fmla="*/ 3657433 w 4848870"/>
              <a:gd name="connsiteY17" fmla="*/ 6148754 h 6148754"/>
              <a:gd name="connsiteX18" fmla="*/ 3061715 w 4848870"/>
              <a:gd name="connsiteY18" fmla="*/ 6148754 h 6148754"/>
              <a:gd name="connsiteX19" fmla="*/ 2417508 w 4848870"/>
              <a:gd name="connsiteY19" fmla="*/ 6148754 h 6148754"/>
              <a:gd name="connsiteX20" fmla="*/ 1773301 w 4848870"/>
              <a:gd name="connsiteY20" fmla="*/ 6148754 h 6148754"/>
              <a:gd name="connsiteX21" fmla="*/ 1080605 w 4848870"/>
              <a:gd name="connsiteY21" fmla="*/ 6148754 h 6148754"/>
              <a:gd name="connsiteX22" fmla="*/ 0 w 4848870"/>
              <a:gd name="connsiteY22" fmla="*/ 6148754 h 6148754"/>
              <a:gd name="connsiteX23" fmla="*/ 0 w 4848870"/>
              <a:gd name="connsiteY23" fmla="*/ 5465559 h 6148754"/>
              <a:gd name="connsiteX24" fmla="*/ 0 w 4848870"/>
              <a:gd name="connsiteY24" fmla="*/ 4905339 h 6148754"/>
              <a:gd name="connsiteX25" fmla="*/ 0 w 4848870"/>
              <a:gd name="connsiteY25" fmla="*/ 4222144 h 6148754"/>
              <a:gd name="connsiteX26" fmla="*/ 0 w 4848870"/>
              <a:gd name="connsiteY26" fmla="*/ 3723412 h 6148754"/>
              <a:gd name="connsiteX27" fmla="*/ 0 w 4848870"/>
              <a:gd name="connsiteY27" fmla="*/ 2978730 h 6148754"/>
              <a:gd name="connsiteX28" fmla="*/ 0 w 4848870"/>
              <a:gd name="connsiteY28" fmla="*/ 2172560 h 6148754"/>
              <a:gd name="connsiteX29" fmla="*/ 0 w 4848870"/>
              <a:gd name="connsiteY29" fmla="*/ 1550852 h 6148754"/>
              <a:gd name="connsiteX30" fmla="*/ 0 w 4848870"/>
              <a:gd name="connsiteY30" fmla="*/ 744682 h 6148754"/>
              <a:gd name="connsiteX31" fmla="*/ 0 w 4848870"/>
              <a:gd name="connsiteY31" fmla="*/ 0 h 61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48870" h="6148754" fill="none" extrusionOk="0">
                <a:moveTo>
                  <a:pt x="0" y="0"/>
                </a:moveTo>
                <a:cubicBezTo>
                  <a:pt x="298958" y="-13950"/>
                  <a:pt x="457494" y="28374"/>
                  <a:pt x="789673" y="0"/>
                </a:cubicBezTo>
                <a:cubicBezTo>
                  <a:pt x="1121852" y="-28374"/>
                  <a:pt x="1124802" y="-21626"/>
                  <a:pt x="1433880" y="0"/>
                </a:cubicBezTo>
                <a:cubicBezTo>
                  <a:pt x="1742958" y="21626"/>
                  <a:pt x="1894963" y="-13022"/>
                  <a:pt x="2126576" y="0"/>
                </a:cubicBezTo>
                <a:cubicBezTo>
                  <a:pt x="2358189" y="13022"/>
                  <a:pt x="2436585" y="-8083"/>
                  <a:pt x="2673805" y="0"/>
                </a:cubicBezTo>
                <a:cubicBezTo>
                  <a:pt x="2911025" y="8083"/>
                  <a:pt x="3027705" y="17107"/>
                  <a:pt x="3318012" y="0"/>
                </a:cubicBezTo>
                <a:cubicBezTo>
                  <a:pt x="3608319" y="-17107"/>
                  <a:pt x="3695963" y="30680"/>
                  <a:pt x="4059197" y="0"/>
                </a:cubicBezTo>
                <a:cubicBezTo>
                  <a:pt x="4422431" y="-30680"/>
                  <a:pt x="4473738" y="9008"/>
                  <a:pt x="4848870" y="0"/>
                </a:cubicBezTo>
                <a:cubicBezTo>
                  <a:pt x="4884559" y="191722"/>
                  <a:pt x="4855335" y="576207"/>
                  <a:pt x="4848870" y="744682"/>
                </a:cubicBezTo>
                <a:cubicBezTo>
                  <a:pt x="4842405" y="913157"/>
                  <a:pt x="4811317" y="1283523"/>
                  <a:pt x="4848870" y="1550852"/>
                </a:cubicBezTo>
                <a:cubicBezTo>
                  <a:pt x="4886424" y="1818181"/>
                  <a:pt x="4842497" y="1911319"/>
                  <a:pt x="4848870" y="2111072"/>
                </a:cubicBezTo>
                <a:cubicBezTo>
                  <a:pt x="4855243" y="2310825"/>
                  <a:pt x="4818842" y="2574148"/>
                  <a:pt x="4848870" y="2732780"/>
                </a:cubicBezTo>
                <a:cubicBezTo>
                  <a:pt x="4878898" y="2891412"/>
                  <a:pt x="4850517" y="3308927"/>
                  <a:pt x="4848870" y="3477462"/>
                </a:cubicBezTo>
                <a:cubicBezTo>
                  <a:pt x="4847223" y="3645997"/>
                  <a:pt x="4823373" y="3856956"/>
                  <a:pt x="4848870" y="4099169"/>
                </a:cubicBezTo>
                <a:cubicBezTo>
                  <a:pt x="4874367" y="4341382"/>
                  <a:pt x="4862327" y="4599993"/>
                  <a:pt x="4848870" y="4782364"/>
                </a:cubicBezTo>
                <a:cubicBezTo>
                  <a:pt x="4835413" y="4964735"/>
                  <a:pt x="4910855" y="5740565"/>
                  <a:pt x="4848870" y="6148754"/>
                </a:cubicBezTo>
                <a:cubicBezTo>
                  <a:pt x="4617547" y="6127426"/>
                  <a:pt x="4482450" y="6160872"/>
                  <a:pt x="4253152" y="6148754"/>
                </a:cubicBezTo>
                <a:cubicBezTo>
                  <a:pt x="4023854" y="6136636"/>
                  <a:pt x="3843940" y="6144270"/>
                  <a:pt x="3657433" y="6148754"/>
                </a:cubicBezTo>
                <a:cubicBezTo>
                  <a:pt x="3470926" y="6153238"/>
                  <a:pt x="3272226" y="6178203"/>
                  <a:pt x="3061715" y="6148754"/>
                </a:cubicBezTo>
                <a:cubicBezTo>
                  <a:pt x="2851204" y="6119305"/>
                  <a:pt x="2664939" y="6154808"/>
                  <a:pt x="2417508" y="6148754"/>
                </a:cubicBezTo>
                <a:cubicBezTo>
                  <a:pt x="2170077" y="6142700"/>
                  <a:pt x="2094009" y="6125311"/>
                  <a:pt x="1773301" y="6148754"/>
                </a:cubicBezTo>
                <a:cubicBezTo>
                  <a:pt x="1452593" y="6172197"/>
                  <a:pt x="1305508" y="6134022"/>
                  <a:pt x="1080605" y="6148754"/>
                </a:cubicBezTo>
                <a:cubicBezTo>
                  <a:pt x="855702" y="6163486"/>
                  <a:pt x="250365" y="6177514"/>
                  <a:pt x="0" y="6148754"/>
                </a:cubicBezTo>
                <a:cubicBezTo>
                  <a:pt x="-29563" y="5933112"/>
                  <a:pt x="10079" y="5636999"/>
                  <a:pt x="0" y="5465559"/>
                </a:cubicBezTo>
                <a:cubicBezTo>
                  <a:pt x="-10079" y="5294120"/>
                  <a:pt x="-1725" y="5122973"/>
                  <a:pt x="0" y="4905339"/>
                </a:cubicBezTo>
                <a:cubicBezTo>
                  <a:pt x="1725" y="4687705"/>
                  <a:pt x="16420" y="4472115"/>
                  <a:pt x="0" y="4222144"/>
                </a:cubicBezTo>
                <a:cubicBezTo>
                  <a:pt x="-16420" y="3972173"/>
                  <a:pt x="11280" y="3880231"/>
                  <a:pt x="0" y="3723412"/>
                </a:cubicBezTo>
                <a:cubicBezTo>
                  <a:pt x="-11280" y="3566593"/>
                  <a:pt x="-30273" y="3243055"/>
                  <a:pt x="0" y="2978730"/>
                </a:cubicBezTo>
                <a:cubicBezTo>
                  <a:pt x="30273" y="2714405"/>
                  <a:pt x="35654" y="2411616"/>
                  <a:pt x="0" y="2172560"/>
                </a:cubicBezTo>
                <a:cubicBezTo>
                  <a:pt x="-35654" y="1933504"/>
                  <a:pt x="5335" y="1830405"/>
                  <a:pt x="0" y="1550852"/>
                </a:cubicBezTo>
                <a:cubicBezTo>
                  <a:pt x="-5335" y="1271299"/>
                  <a:pt x="-6727" y="1121432"/>
                  <a:pt x="0" y="744682"/>
                </a:cubicBezTo>
                <a:cubicBezTo>
                  <a:pt x="6727" y="367932"/>
                  <a:pt x="-26125" y="295403"/>
                  <a:pt x="0" y="0"/>
                </a:cubicBezTo>
                <a:close/>
              </a:path>
              <a:path w="4848870" h="6148754" stroke="0" extrusionOk="0">
                <a:moveTo>
                  <a:pt x="0" y="0"/>
                </a:moveTo>
                <a:cubicBezTo>
                  <a:pt x="307140" y="1272"/>
                  <a:pt x="385549" y="12740"/>
                  <a:pt x="644207" y="0"/>
                </a:cubicBezTo>
                <a:cubicBezTo>
                  <a:pt x="902865" y="-12740"/>
                  <a:pt x="967535" y="-1845"/>
                  <a:pt x="1239925" y="0"/>
                </a:cubicBezTo>
                <a:cubicBezTo>
                  <a:pt x="1512315" y="1845"/>
                  <a:pt x="1731450" y="25553"/>
                  <a:pt x="1884132" y="0"/>
                </a:cubicBezTo>
                <a:cubicBezTo>
                  <a:pt x="2036814" y="-25553"/>
                  <a:pt x="2338116" y="7971"/>
                  <a:pt x="2479851" y="0"/>
                </a:cubicBezTo>
                <a:cubicBezTo>
                  <a:pt x="2621586" y="-7971"/>
                  <a:pt x="2904539" y="21979"/>
                  <a:pt x="3172546" y="0"/>
                </a:cubicBezTo>
                <a:cubicBezTo>
                  <a:pt x="3440554" y="-21979"/>
                  <a:pt x="3586264" y="22058"/>
                  <a:pt x="3768265" y="0"/>
                </a:cubicBezTo>
                <a:cubicBezTo>
                  <a:pt x="3950266" y="-22058"/>
                  <a:pt x="4359818" y="37400"/>
                  <a:pt x="4848870" y="0"/>
                </a:cubicBezTo>
                <a:cubicBezTo>
                  <a:pt x="4838617" y="188466"/>
                  <a:pt x="4851381" y="441846"/>
                  <a:pt x="4848870" y="744682"/>
                </a:cubicBezTo>
                <a:cubicBezTo>
                  <a:pt x="4846359" y="1047518"/>
                  <a:pt x="4822551" y="1116076"/>
                  <a:pt x="4848870" y="1366390"/>
                </a:cubicBezTo>
                <a:cubicBezTo>
                  <a:pt x="4875189" y="1616704"/>
                  <a:pt x="4880722" y="1748186"/>
                  <a:pt x="4848870" y="2111072"/>
                </a:cubicBezTo>
                <a:cubicBezTo>
                  <a:pt x="4817018" y="2473958"/>
                  <a:pt x="4843145" y="2470611"/>
                  <a:pt x="4848870" y="2609804"/>
                </a:cubicBezTo>
                <a:cubicBezTo>
                  <a:pt x="4854595" y="2748997"/>
                  <a:pt x="4835557" y="3005819"/>
                  <a:pt x="4848870" y="3170024"/>
                </a:cubicBezTo>
                <a:cubicBezTo>
                  <a:pt x="4862183" y="3334229"/>
                  <a:pt x="4875416" y="3710099"/>
                  <a:pt x="4848870" y="3914707"/>
                </a:cubicBezTo>
                <a:cubicBezTo>
                  <a:pt x="4822324" y="4119315"/>
                  <a:pt x="4866163" y="4322286"/>
                  <a:pt x="4848870" y="4474927"/>
                </a:cubicBezTo>
                <a:cubicBezTo>
                  <a:pt x="4831577" y="4627568"/>
                  <a:pt x="4841512" y="4990823"/>
                  <a:pt x="4848870" y="5158121"/>
                </a:cubicBezTo>
                <a:cubicBezTo>
                  <a:pt x="4856228" y="5325419"/>
                  <a:pt x="4877500" y="5900312"/>
                  <a:pt x="4848870" y="6148754"/>
                </a:cubicBezTo>
                <a:cubicBezTo>
                  <a:pt x="4624816" y="6127904"/>
                  <a:pt x="4420161" y="6140514"/>
                  <a:pt x="4156174" y="6148754"/>
                </a:cubicBezTo>
                <a:cubicBezTo>
                  <a:pt x="3892187" y="6156994"/>
                  <a:pt x="3706342" y="6148107"/>
                  <a:pt x="3366501" y="6148754"/>
                </a:cubicBezTo>
                <a:cubicBezTo>
                  <a:pt x="3026660" y="6149401"/>
                  <a:pt x="2900365" y="6110721"/>
                  <a:pt x="2576828" y="6148754"/>
                </a:cubicBezTo>
                <a:cubicBezTo>
                  <a:pt x="2253291" y="6186787"/>
                  <a:pt x="1973215" y="6137736"/>
                  <a:pt x="1787155" y="6148754"/>
                </a:cubicBezTo>
                <a:cubicBezTo>
                  <a:pt x="1601095" y="6159772"/>
                  <a:pt x="1309018" y="6155021"/>
                  <a:pt x="1045971" y="6148754"/>
                </a:cubicBezTo>
                <a:cubicBezTo>
                  <a:pt x="782924" y="6142487"/>
                  <a:pt x="377182" y="6160897"/>
                  <a:pt x="0" y="6148754"/>
                </a:cubicBezTo>
                <a:cubicBezTo>
                  <a:pt x="-24650" y="5882574"/>
                  <a:pt x="-23630" y="5614200"/>
                  <a:pt x="0" y="5465559"/>
                </a:cubicBezTo>
                <a:cubicBezTo>
                  <a:pt x="23630" y="5316919"/>
                  <a:pt x="6457" y="5070907"/>
                  <a:pt x="0" y="4966827"/>
                </a:cubicBezTo>
                <a:cubicBezTo>
                  <a:pt x="-6457" y="4862747"/>
                  <a:pt x="984" y="4491548"/>
                  <a:pt x="0" y="4222144"/>
                </a:cubicBezTo>
                <a:cubicBezTo>
                  <a:pt x="-984" y="3952740"/>
                  <a:pt x="4665" y="3821628"/>
                  <a:pt x="0" y="3477462"/>
                </a:cubicBezTo>
                <a:cubicBezTo>
                  <a:pt x="-4665" y="3133296"/>
                  <a:pt x="32226" y="3011471"/>
                  <a:pt x="0" y="2794267"/>
                </a:cubicBezTo>
                <a:cubicBezTo>
                  <a:pt x="-32226" y="2577064"/>
                  <a:pt x="-24127" y="2341488"/>
                  <a:pt x="0" y="2049585"/>
                </a:cubicBezTo>
                <a:cubicBezTo>
                  <a:pt x="24127" y="1757682"/>
                  <a:pt x="29402" y="1607409"/>
                  <a:pt x="0" y="1304902"/>
                </a:cubicBezTo>
                <a:cubicBezTo>
                  <a:pt x="-29402" y="1002395"/>
                  <a:pt x="-5181" y="915675"/>
                  <a:pt x="0" y="683195"/>
                </a:cubicBezTo>
                <a:cubicBezTo>
                  <a:pt x="5181" y="450715"/>
                  <a:pt x="-3243" y="212963"/>
                  <a:pt x="0" y="0"/>
                </a:cubicBezTo>
                <a:close/>
              </a:path>
            </a:pathLst>
          </a:custGeom>
          <a:ln>
            <a:solidFill>
              <a:srgbClr val="C00000"/>
            </a:solidFill>
            <a:prstDash val="sysDot"/>
            <a:extLst>
              <a:ext uri="{C807C97D-BFC1-408E-A445-0C87EB9F89A2}">
                <ask:lineSketchStyleProps xmlns:ask="http://schemas.microsoft.com/office/drawing/2018/sketchyshapes" sd="3525611328">
                  <a:prstGeom prst="rect">
                    <a:avLst/>
                  </a:prstGeom>
                  <ask:type>
                    <ask:lineSketchFreehand/>
                  </ask:type>
                </ask:lineSketchStyleProps>
              </a:ext>
            </a:extLst>
          </a:ln>
          <a:effectLst>
            <a:glow rad="63500">
              <a:schemeClr val="accent2">
                <a:satMod val="175000"/>
                <a:alpha val="40000"/>
              </a:schemeClr>
            </a:glow>
          </a:effectLst>
        </p:spPr>
      </p:pic>
      <p:sp>
        <p:nvSpPr>
          <p:cNvPr id="7" name="テキスト ボックス 6">
            <a:extLst>
              <a:ext uri="{FF2B5EF4-FFF2-40B4-BE49-F238E27FC236}">
                <a16:creationId xmlns:a16="http://schemas.microsoft.com/office/drawing/2014/main" id="{F0B1CD33-7AD9-FE20-B869-3DF45EDD3979}"/>
              </a:ext>
            </a:extLst>
          </p:cNvPr>
          <p:cNvSpPr txBox="1"/>
          <p:nvPr/>
        </p:nvSpPr>
        <p:spPr>
          <a:xfrm>
            <a:off x="5148049" y="587313"/>
            <a:ext cx="6811748" cy="6186309"/>
          </a:xfrm>
          <a:prstGeom prst="rect">
            <a:avLst/>
          </a:prstGeom>
          <a:solidFill>
            <a:srgbClr val="FFFF00"/>
          </a:solidFill>
        </p:spPr>
        <p:txBody>
          <a:bodyPr wrap="square">
            <a:spAutoFit/>
          </a:bodyPr>
          <a:lstStyle/>
          <a:p>
            <a:r>
              <a:rPr lang="ja-JP" altLang="en-US" b="1" dirty="0">
                <a:latin typeface="BIZ UDPゴシック" panose="020B0400000000000000" pitchFamily="50" charset="-128"/>
                <a:ea typeface="BIZ UDPゴシック" panose="020B0400000000000000" pitchFamily="50" charset="-128"/>
              </a:rPr>
              <a:t>●国防授権法</a:t>
            </a:r>
            <a:r>
              <a:rPr lang="ja-JP" altLang="en-US" b="1" dirty="0">
                <a:solidFill>
                  <a:srgbClr val="C00000"/>
                </a:solidFill>
                <a:latin typeface="ADLaM Display" panose="02010000000000000000" pitchFamily="2" charset="0"/>
                <a:ea typeface="BIZ UDPゴシック" panose="020B0400000000000000" pitchFamily="50" charset="-128"/>
                <a:cs typeface="ADLaM Display" panose="02010000000000000000" pitchFamily="2" charset="0"/>
              </a:rPr>
              <a:t>（</a:t>
            </a:r>
            <a:r>
              <a:rPr lang="en-US" altLang="ja-JP"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National Defense Authorization Act</a:t>
            </a:r>
            <a:r>
              <a:rPr lang="ja-JP" altLang="en-US" dirty="0">
                <a:solidFill>
                  <a:srgbClr val="C00000"/>
                </a:solidFill>
                <a:latin typeface="ADLaM Display" panose="02010000000000000000" pitchFamily="2" charset="0"/>
                <a:cs typeface="ADLaM Display" panose="02010000000000000000" pitchFamily="2" charset="0"/>
              </a:rPr>
              <a:t>）</a:t>
            </a:r>
            <a:r>
              <a:rPr lang="ja-JP" altLang="en-US" b="1" dirty="0">
                <a:latin typeface="BIZ UDPゴシック" panose="020B0400000000000000" pitchFamily="50" charset="-128"/>
                <a:ea typeface="BIZ UDPゴシック" panose="020B0400000000000000" pitchFamily="50" charset="-128"/>
              </a:rPr>
              <a:t>は、国防総省歳出予算法の前提となる法律で、国防予算の大枠や主要な国防政策、国防省の組織の改編等を定める方法律で、「国防権限法」と呼ばれる場合もある。</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●国防総省の説明責任や透明性を向上させるために、連邦議会への報告義務など、多数の行政監視条項も盛り込まれている。今回の勉強会で説明する</a:t>
            </a:r>
            <a:r>
              <a:rPr lang="en-US" altLang="ja-JP" b="1" dirty="0">
                <a:latin typeface="BIZ UDPゴシック" panose="020B0400000000000000" pitchFamily="50" charset="-128"/>
                <a:ea typeface="BIZ UDPゴシック" panose="020B0400000000000000" pitchFamily="50" charset="-128"/>
              </a:rPr>
              <a:t>UAP</a:t>
            </a:r>
            <a:r>
              <a:rPr lang="ja-JP" altLang="en-US" b="1" dirty="0">
                <a:latin typeface="BIZ UDPゴシック" panose="020B0400000000000000" pitchFamily="50" charset="-128"/>
                <a:ea typeface="BIZ UDPゴシック" panose="020B0400000000000000" pitchFamily="50" charset="-128"/>
              </a:rPr>
              <a:t>に関する条項も含まれている。</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国防授権法は、</a:t>
            </a:r>
            <a:r>
              <a:rPr lang="en-US" altLang="ja-JP" b="1" dirty="0">
                <a:solidFill>
                  <a:srgbClr val="C00000"/>
                </a:solidFill>
                <a:latin typeface="BIZ UDPゴシック" panose="020B0400000000000000" pitchFamily="50" charset="-128"/>
                <a:ea typeface="BIZ UDPゴシック" panose="020B0400000000000000" pitchFamily="50" charset="-128"/>
              </a:rPr>
              <a:t>1961</a:t>
            </a:r>
            <a:r>
              <a:rPr lang="ja-JP" altLang="en-US" b="1" dirty="0">
                <a:solidFill>
                  <a:srgbClr val="C00000"/>
                </a:solidFill>
                <a:latin typeface="BIZ UDPゴシック" panose="020B0400000000000000" pitchFamily="50" charset="-128"/>
                <a:ea typeface="BIZ UDPゴシック" panose="020B0400000000000000" pitchFamily="50" charset="-128"/>
              </a:rPr>
              <a:t>会計年度以来、毎会計年度成立</a:t>
            </a:r>
            <a:r>
              <a:rPr lang="ja-JP" altLang="en-US" b="1" dirty="0">
                <a:latin typeface="BIZ UDPゴシック" panose="020B0400000000000000" pitchFamily="50" charset="-128"/>
                <a:ea typeface="BIZ UDPゴシック" panose="020B0400000000000000" pitchFamily="50" charset="-128"/>
              </a:rPr>
              <a:t>してきた</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国防授権法は、連邦政府の省庁の組織の運営や活動、施策等に法的根拠を与え、</a:t>
            </a:r>
            <a:r>
              <a:rPr lang="ja-JP" altLang="en-US" b="1" dirty="0">
                <a:solidFill>
                  <a:srgbClr val="C00000"/>
                </a:solidFill>
                <a:latin typeface="BIZ UDPゴシック" panose="020B0400000000000000" pitchFamily="50" charset="-128"/>
                <a:ea typeface="BIZ UDPゴシック" panose="020B0400000000000000" pitchFamily="50" charset="-128"/>
              </a:rPr>
              <a:t>歳出予算法の立法を承認（授権）する</a:t>
            </a:r>
            <a:r>
              <a:rPr lang="ja-JP" altLang="en-US" b="1" dirty="0">
                <a:latin typeface="BIZ UDPゴシック" panose="020B0400000000000000" pitchFamily="50" charset="-128"/>
                <a:ea typeface="BIZ UDPゴシック" panose="020B0400000000000000" pitchFamily="50" charset="-128"/>
              </a:rPr>
              <a:t>もので、歳出予算法の前提となる法律である。</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●国防授権法は、国防省歳出予算法を代替することはできないが、連邦議会両院の規則や先例で、国防授権法で承認されていない歳出予算を原則として禁じている</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●国防授権法は、</a:t>
            </a:r>
            <a:r>
              <a:rPr lang="ja-JP" altLang="en-US" b="1" dirty="0">
                <a:solidFill>
                  <a:srgbClr val="C00000"/>
                </a:solidFill>
                <a:latin typeface="BIZ UDPゴシック" panose="020B0400000000000000" pitchFamily="50" charset="-128"/>
                <a:ea typeface="BIZ UDPゴシック" panose="020B0400000000000000" pitchFamily="50" charset="-128"/>
              </a:rPr>
              <a:t>国防省</a:t>
            </a:r>
            <a:r>
              <a:rPr lang="ja-JP" altLang="en-US" b="1" dirty="0">
                <a:latin typeface="BIZ UDPゴシック" panose="020B0400000000000000" pitchFamily="50" charset="-128"/>
                <a:ea typeface="BIZ UDPゴシック" panose="020B0400000000000000" pitchFamily="50" charset="-128"/>
              </a:rPr>
              <a:t>、</a:t>
            </a:r>
            <a:r>
              <a:rPr lang="ja-JP" altLang="en-US" b="1" dirty="0">
                <a:solidFill>
                  <a:srgbClr val="C00000"/>
                </a:solidFill>
                <a:latin typeface="BIZ UDPゴシック" panose="020B0400000000000000" pitchFamily="50" charset="-128"/>
                <a:ea typeface="BIZ UDPゴシック" panose="020B0400000000000000" pitchFamily="50" charset="-128"/>
              </a:rPr>
              <a:t>エネルギー省の国防関係原子力プログラム</a:t>
            </a:r>
            <a:r>
              <a:rPr lang="ja-JP" altLang="en-US" b="1" dirty="0">
                <a:latin typeface="BIZ UDPゴシック" panose="020B0400000000000000" pitchFamily="50" charset="-128"/>
                <a:ea typeface="BIZ UDPゴシック" panose="020B0400000000000000" pitchFamily="50" charset="-128"/>
              </a:rPr>
              <a:t>、</a:t>
            </a:r>
            <a:r>
              <a:rPr lang="ja-JP" altLang="en-US" b="1" dirty="0">
                <a:solidFill>
                  <a:srgbClr val="C00000"/>
                </a:solidFill>
                <a:latin typeface="BIZ UDPゴシック" panose="020B0400000000000000" pitchFamily="50" charset="-128"/>
                <a:ea typeface="BIZ UDPゴシック" panose="020B0400000000000000" pitchFamily="50" charset="-128"/>
              </a:rPr>
              <a:t>その他の連邦政府の国防関係の活動に対する歳出予算法の立法を授権</a:t>
            </a:r>
            <a:r>
              <a:rPr lang="ja-JP" altLang="en-US" b="1" dirty="0">
                <a:latin typeface="BIZ UDPゴシック" panose="020B0400000000000000" pitchFamily="50" charset="-128"/>
                <a:ea typeface="BIZ UDPゴシック" panose="020B0400000000000000" pitchFamily="50" charset="-128"/>
              </a:rPr>
              <a:t>し、予算額の上限や指標を提示し、予算の使用目的や使用額の制限等も規定するものである。</a:t>
            </a:r>
          </a:p>
        </p:txBody>
      </p:sp>
      <p:pic>
        <p:nvPicPr>
          <p:cNvPr id="11" name="図 10">
            <a:extLst>
              <a:ext uri="{FF2B5EF4-FFF2-40B4-BE49-F238E27FC236}">
                <a16:creationId xmlns:a16="http://schemas.microsoft.com/office/drawing/2014/main" id="{9C3D6BB3-BDDF-4F06-18BB-7802ED73700C}"/>
              </a:ext>
            </a:extLst>
          </p:cNvPr>
          <p:cNvPicPr>
            <a:picLocks noChangeAspect="1"/>
          </p:cNvPicPr>
          <p:nvPr/>
        </p:nvPicPr>
        <p:blipFill>
          <a:blip r:embed="rId3"/>
          <a:stretch>
            <a:fillRect/>
          </a:stretch>
        </p:blipFill>
        <p:spPr>
          <a:xfrm>
            <a:off x="232203" y="5901856"/>
            <a:ext cx="754592" cy="754592"/>
          </a:xfrm>
          <a:prstGeom prst="rect">
            <a:avLst/>
          </a:prstGeom>
        </p:spPr>
      </p:pic>
    </p:spTree>
    <p:extLst>
      <p:ext uri="{BB962C8B-B14F-4D97-AF65-F5344CB8AC3E}">
        <p14:creationId xmlns:p14="http://schemas.microsoft.com/office/powerpoint/2010/main" val="1204380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644170"/>
            <a:ext cx="12191999" cy="1569660"/>
          </a:xfrm>
          <a:prstGeom prst="rect">
            <a:avLst/>
          </a:prstGeom>
          <a:noFill/>
        </p:spPr>
        <p:txBody>
          <a:bodyPr wrap="square" rtlCol="0">
            <a:spAutoFit/>
          </a:bodyPr>
          <a:lstStyle/>
          <a:p>
            <a:pPr algn="ctr"/>
            <a:r>
              <a:rPr lang="en-US" altLang="ja-JP"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AARO</a:t>
            </a:r>
            <a:r>
              <a:rPr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レポート</a:t>
            </a:r>
            <a:endPar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294071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米国防総省の</a:t>
            </a:r>
            <a:r>
              <a:rPr kumimoji="1" lang="en-US" altLang="ja-JP" sz="2400" b="1" dirty="0">
                <a:latin typeface="BIZ UDPゴシック" panose="020B0400000000000000" pitchFamily="50" charset="-128"/>
                <a:ea typeface="BIZ UDPゴシック" panose="020B0400000000000000" pitchFamily="50" charset="-128"/>
              </a:rPr>
              <a:t>ARRO</a:t>
            </a:r>
            <a:r>
              <a:rPr kumimoji="1" lang="ja-JP" altLang="en-US" sz="2400" b="1" dirty="0">
                <a:latin typeface="BIZ UDPゴシック" panose="020B0400000000000000" pitchFamily="50" charset="-128"/>
                <a:ea typeface="BIZ UDPゴシック" panose="020B0400000000000000" pitchFamily="50" charset="-128"/>
              </a:rPr>
              <a:t>という組織</a:t>
            </a:r>
          </a:p>
        </p:txBody>
      </p:sp>
      <p:sp>
        <p:nvSpPr>
          <p:cNvPr id="5" name="四角形: 角を丸くする 4">
            <a:extLst>
              <a:ext uri="{FF2B5EF4-FFF2-40B4-BE49-F238E27FC236}">
                <a16:creationId xmlns:a16="http://schemas.microsoft.com/office/drawing/2014/main" id="{CCE91B6C-EDDC-62D9-6503-78F04AA4E9A6}"/>
              </a:ext>
            </a:extLst>
          </p:cNvPr>
          <p:cNvSpPr/>
          <p:nvPr/>
        </p:nvSpPr>
        <p:spPr>
          <a:xfrm>
            <a:off x="3301383" y="1926164"/>
            <a:ext cx="5833740" cy="665259"/>
          </a:xfrm>
          <a:prstGeom prst="roundRect">
            <a:avLst>
              <a:gd name="adj" fmla="val 50000"/>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i="0" dirty="0">
                <a:solidFill>
                  <a:schemeClr val="bg1"/>
                </a:solidFill>
                <a:effectLst/>
                <a:latin typeface="BIZ UDP明朝 Medium" panose="02020500000000000000" pitchFamily="18" charset="-128"/>
                <a:ea typeface="BIZ UDP明朝 Medium" panose="02020500000000000000" pitchFamily="18" charset="-128"/>
              </a:rPr>
              <a:t>All-domain Anomaly Resolution Office</a:t>
            </a:r>
            <a:endParaRPr kumimoji="1" lang="ja-JP" altLang="en-US" sz="2000" b="1" dirty="0">
              <a:solidFill>
                <a:schemeClr val="bg1"/>
              </a:solidFill>
              <a:latin typeface="BIZ UDP明朝 Medium" panose="02020500000000000000" pitchFamily="18" charset="-128"/>
              <a:ea typeface="BIZ UDP明朝 Medium" panose="02020500000000000000" pitchFamily="18" charset="-128"/>
            </a:endParaRPr>
          </a:p>
        </p:txBody>
      </p:sp>
      <p:pic>
        <p:nvPicPr>
          <p:cNvPr id="4100" name="Picture 4" descr="UFOのイラスト">
            <a:extLst>
              <a:ext uri="{FF2B5EF4-FFF2-40B4-BE49-F238E27FC236}">
                <a16:creationId xmlns:a16="http://schemas.microsoft.com/office/drawing/2014/main" id="{2B4F9915-877C-9676-C45E-B7EE4E90E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613" y="515215"/>
            <a:ext cx="1738773" cy="136928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74F784E-8B1F-944E-FB4C-055A1F444C5C}"/>
              </a:ext>
            </a:extLst>
          </p:cNvPr>
          <p:cNvSpPr txBox="1"/>
          <p:nvPr/>
        </p:nvSpPr>
        <p:spPr>
          <a:xfrm>
            <a:off x="262999" y="755683"/>
            <a:ext cx="2355913" cy="1200329"/>
          </a:xfrm>
          <a:custGeom>
            <a:avLst/>
            <a:gdLst>
              <a:gd name="connsiteX0" fmla="*/ 0 w 2355913"/>
              <a:gd name="connsiteY0" fmla="*/ 0 h 1200329"/>
              <a:gd name="connsiteX1" fmla="*/ 636097 w 2355913"/>
              <a:gd name="connsiteY1" fmla="*/ 0 h 1200329"/>
              <a:gd name="connsiteX2" fmla="*/ 1225075 w 2355913"/>
              <a:gd name="connsiteY2" fmla="*/ 0 h 1200329"/>
              <a:gd name="connsiteX3" fmla="*/ 1814053 w 2355913"/>
              <a:gd name="connsiteY3" fmla="*/ 0 h 1200329"/>
              <a:gd name="connsiteX4" fmla="*/ 2355913 w 2355913"/>
              <a:gd name="connsiteY4" fmla="*/ 0 h 1200329"/>
              <a:gd name="connsiteX5" fmla="*/ 2355913 w 2355913"/>
              <a:gd name="connsiteY5" fmla="*/ 424116 h 1200329"/>
              <a:gd name="connsiteX6" fmla="*/ 2355913 w 2355913"/>
              <a:gd name="connsiteY6" fmla="*/ 824226 h 1200329"/>
              <a:gd name="connsiteX7" fmla="*/ 2355913 w 2355913"/>
              <a:gd name="connsiteY7" fmla="*/ 1200329 h 1200329"/>
              <a:gd name="connsiteX8" fmla="*/ 1814053 w 2355913"/>
              <a:gd name="connsiteY8" fmla="*/ 1200329 h 1200329"/>
              <a:gd name="connsiteX9" fmla="*/ 1201516 w 2355913"/>
              <a:gd name="connsiteY9" fmla="*/ 1200329 h 1200329"/>
              <a:gd name="connsiteX10" fmla="*/ 659656 w 2355913"/>
              <a:gd name="connsiteY10" fmla="*/ 1200329 h 1200329"/>
              <a:gd name="connsiteX11" fmla="*/ 0 w 2355913"/>
              <a:gd name="connsiteY11" fmla="*/ 1200329 h 1200329"/>
              <a:gd name="connsiteX12" fmla="*/ 0 w 2355913"/>
              <a:gd name="connsiteY12" fmla="*/ 776213 h 1200329"/>
              <a:gd name="connsiteX13" fmla="*/ 0 w 2355913"/>
              <a:gd name="connsiteY13" fmla="*/ 388106 h 1200329"/>
              <a:gd name="connsiteX14" fmla="*/ 0 w 2355913"/>
              <a:gd name="connsiteY14"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913" h="1200329" fill="none" extrusionOk="0">
                <a:moveTo>
                  <a:pt x="0" y="0"/>
                </a:moveTo>
                <a:cubicBezTo>
                  <a:pt x="302746" y="-15612"/>
                  <a:pt x="486048" y="56212"/>
                  <a:pt x="636097" y="0"/>
                </a:cubicBezTo>
                <a:cubicBezTo>
                  <a:pt x="786146" y="-56212"/>
                  <a:pt x="942616" y="14581"/>
                  <a:pt x="1225075" y="0"/>
                </a:cubicBezTo>
                <a:cubicBezTo>
                  <a:pt x="1507534" y="-14581"/>
                  <a:pt x="1559370" y="67881"/>
                  <a:pt x="1814053" y="0"/>
                </a:cubicBezTo>
                <a:cubicBezTo>
                  <a:pt x="2068736" y="-67881"/>
                  <a:pt x="2106783" y="17432"/>
                  <a:pt x="2355913" y="0"/>
                </a:cubicBezTo>
                <a:cubicBezTo>
                  <a:pt x="2378249" y="121144"/>
                  <a:pt x="2309246" y="232005"/>
                  <a:pt x="2355913" y="424116"/>
                </a:cubicBezTo>
                <a:cubicBezTo>
                  <a:pt x="2402580" y="616227"/>
                  <a:pt x="2353371" y="675731"/>
                  <a:pt x="2355913" y="824226"/>
                </a:cubicBezTo>
                <a:cubicBezTo>
                  <a:pt x="2358455" y="972721"/>
                  <a:pt x="2316176" y="1051437"/>
                  <a:pt x="2355913" y="1200329"/>
                </a:cubicBezTo>
                <a:cubicBezTo>
                  <a:pt x="2170076" y="1221498"/>
                  <a:pt x="1936700" y="1192261"/>
                  <a:pt x="1814053" y="1200329"/>
                </a:cubicBezTo>
                <a:cubicBezTo>
                  <a:pt x="1691406" y="1208397"/>
                  <a:pt x="1418339" y="1133056"/>
                  <a:pt x="1201516" y="1200329"/>
                </a:cubicBezTo>
                <a:cubicBezTo>
                  <a:pt x="984693" y="1267602"/>
                  <a:pt x="900316" y="1149161"/>
                  <a:pt x="659656" y="1200329"/>
                </a:cubicBezTo>
                <a:cubicBezTo>
                  <a:pt x="418996" y="1251497"/>
                  <a:pt x="171155" y="1164747"/>
                  <a:pt x="0" y="1200329"/>
                </a:cubicBezTo>
                <a:cubicBezTo>
                  <a:pt x="-41396" y="1017306"/>
                  <a:pt x="48675" y="913083"/>
                  <a:pt x="0" y="776213"/>
                </a:cubicBezTo>
                <a:cubicBezTo>
                  <a:pt x="-48675" y="639343"/>
                  <a:pt x="26236" y="486026"/>
                  <a:pt x="0" y="388106"/>
                </a:cubicBezTo>
                <a:cubicBezTo>
                  <a:pt x="-26236" y="290186"/>
                  <a:pt x="7352" y="163954"/>
                  <a:pt x="0" y="0"/>
                </a:cubicBezTo>
                <a:close/>
              </a:path>
              <a:path w="2355913" h="1200329" stroke="0" extrusionOk="0">
                <a:moveTo>
                  <a:pt x="0" y="0"/>
                </a:moveTo>
                <a:cubicBezTo>
                  <a:pt x="177854" y="-25191"/>
                  <a:pt x="448434" y="21171"/>
                  <a:pt x="588978" y="0"/>
                </a:cubicBezTo>
                <a:cubicBezTo>
                  <a:pt x="729522" y="-21171"/>
                  <a:pt x="1033189" y="58727"/>
                  <a:pt x="1225075" y="0"/>
                </a:cubicBezTo>
                <a:cubicBezTo>
                  <a:pt x="1416961" y="-58727"/>
                  <a:pt x="1658519" y="6792"/>
                  <a:pt x="1837612" y="0"/>
                </a:cubicBezTo>
                <a:cubicBezTo>
                  <a:pt x="2016705" y="-6792"/>
                  <a:pt x="2101355" y="47155"/>
                  <a:pt x="2355913" y="0"/>
                </a:cubicBezTo>
                <a:cubicBezTo>
                  <a:pt x="2375851" y="111824"/>
                  <a:pt x="2342446" y="274578"/>
                  <a:pt x="2355913" y="388106"/>
                </a:cubicBezTo>
                <a:cubicBezTo>
                  <a:pt x="2369380" y="501634"/>
                  <a:pt x="2338675" y="689394"/>
                  <a:pt x="2355913" y="776213"/>
                </a:cubicBezTo>
                <a:cubicBezTo>
                  <a:pt x="2373151" y="863032"/>
                  <a:pt x="2316119" y="1050220"/>
                  <a:pt x="2355913" y="1200329"/>
                </a:cubicBezTo>
                <a:cubicBezTo>
                  <a:pt x="2167735" y="1233016"/>
                  <a:pt x="2071417" y="1173119"/>
                  <a:pt x="1814053" y="1200329"/>
                </a:cubicBezTo>
                <a:cubicBezTo>
                  <a:pt x="1556689" y="1227539"/>
                  <a:pt x="1464368" y="1156751"/>
                  <a:pt x="1225075" y="1200329"/>
                </a:cubicBezTo>
                <a:cubicBezTo>
                  <a:pt x="985782" y="1243907"/>
                  <a:pt x="784160" y="1190819"/>
                  <a:pt x="588978" y="1200329"/>
                </a:cubicBezTo>
                <a:cubicBezTo>
                  <a:pt x="393796" y="1209839"/>
                  <a:pt x="178448" y="1149682"/>
                  <a:pt x="0" y="1200329"/>
                </a:cubicBezTo>
                <a:cubicBezTo>
                  <a:pt x="-25039" y="1101831"/>
                  <a:pt x="35158" y="933835"/>
                  <a:pt x="0" y="824226"/>
                </a:cubicBezTo>
                <a:cubicBezTo>
                  <a:pt x="-35158" y="714617"/>
                  <a:pt x="39626" y="623045"/>
                  <a:pt x="0" y="424116"/>
                </a:cubicBezTo>
                <a:cubicBezTo>
                  <a:pt x="-39626" y="225187"/>
                  <a:pt x="4851" y="211807"/>
                  <a:pt x="0" y="0"/>
                </a:cubicBezTo>
                <a:close/>
              </a:path>
            </a:pathLst>
          </a:custGeom>
          <a:solidFill>
            <a:schemeClr val="accent3">
              <a:lumMod val="20000"/>
              <a:lumOff val="80000"/>
            </a:schemeClr>
          </a:solidFill>
          <a:ln>
            <a:solidFill>
              <a:schemeClr val="tx1"/>
            </a:solidFill>
            <a:extLst>
              <a:ext uri="{C807C97D-BFC1-408E-A445-0C87EB9F89A2}">
                <ask:lineSketchStyleProps xmlns:ask="http://schemas.microsoft.com/office/drawing/2018/sketchyshapes" sd="2997462627">
                  <a:prstGeom prst="rect">
                    <a:avLst/>
                  </a:prstGeom>
                  <ask:type>
                    <ask:lineSketchScribble/>
                  </ask:type>
                </ask:lineSketchStyleProps>
              </a:ext>
            </a:extLst>
          </a:ln>
        </p:spPr>
        <p:txBody>
          <a:bodyPr wrap="square">
            <a:spAutoFit/>
          </a:bodyPr>
          <a:lstStyle/>
          <a:p>
            <a:pPr algn="ctr"/>
            <a:r>
              <a:rPr lang="en-US" altLang="ja-JP" b="0" i="0" dirty="0">
                <a:solidFill>
                  <a:srgbClr val="333333"/>
                </a:solidFill>
                <a:effectLst/>
                <a:latin typeface="Lato" panose="020F0502020204030203" pitchFamily="34" charset="0"/>
              </a:rPr>
              <a:t>Airborne Object Identification and Management Group (AOIMSG) </a:t>
            </a:r>
            <a:endParaRPr lang="ja-JP" altLang="en-US" dirty="0"/>
          </a:p>
        </p:txBody>
      </p:sp>
      <p:cxnSp>
        <p:nvCxnSpPr>
          <p:cNvPr id="11" name="コネクタ: カギ線 10">
            <a:extLst>
              <a:ext uri="{FF2B5EF4-FFF2-40B4-BE49-F238E27FC236}">
                <a16:creationId xmlns:a16="http://schemas.microsoft.com/office/drawing/2014/main" id="{AFBFE253-F51E-5A2C-32A8-395473E997DF}"/>
              </a:ext>
            </a:extLst>
          </p:cNvPr>
          <p:cNvCxnSpPr>
            <a:stCxn id="7" idx="2"/>
            <a:endCxn id="5" idx="1"/>
          </p:cNvCxnSpPr>
          <p:nvPr/>
        </p:nvCxnSpPr>
        <p:spPr>
          <a:xfrm rot="16200000" flipH="1">
            <a:off x="2219778" y="1177189"/>
            <a:ext cx="302782" cy="18604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02" name="Picture 6" descr="undefined">
            <a:extLst>
              <a:ext uri="{FF2B5EF4-FFF2-40B4-BE49-F238E27FC236}">
                <a16:creationId xmlns:a16="http://schemas.microsoft.com/office/drawing/2014/main" id="{5A86F42C-E85E-E634-7198-4A7355710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025" y="677175"/>
            <a:ext cx="2512348" cy="249797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4A5F50B7-0280-62CE-B553-3F949B3CF7D4}"/>
              </a:ext>
            </a:extLst>
          </p:cNvPr>
          <p:cNvSpPr txBox="1"/>
          <p:nvPr/>
        </p:nvSpPr>
        <p:spPr>
          <a:xfrm>
            <a:off x="351763" y="3337112"/>
            <a:ext cx="11735462" cy="3416320"/>
          </a:xfrm>
          <a:prstGeom prst="rect">
            <a:avLst/>
          </a:prstGeom>
          <a:noFill/>
        </p:spPr>
        <p:txBody>
          <a:bodyPr wrap="square">
            <a:spAutoFit/>
          </a:bodyPr>
          <a:lstStyle/>
          <a:p>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●２０２２年</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度の</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国防授権法（</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NDAA</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に対応し、国防副長官は</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、国家情報長官（</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DNI</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 </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と連携し</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AOIMSG</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を</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AARO</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に</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改称し、その</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対応</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範囲と任務を拡大</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した。</a:t>
            </a:r>
            <a:endPar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endParaRPr>
          </a:p>
          <a:p>
            <a:endParaRPr lang="en-US" altLang="ja-JP" sz="2400" dirty="0">
              <a:latin typeface="BIZ UDPゴシック" panose="020B0400000000000000" pitchFamily="50" charset="-128"/>
              <a:ea typeface="BIZ UDPゴシック" panose="020B0400000000000000" pitchFamily="50" charset="-128"/>
              <a:cs typeface="Times New Roman" panose="02020603050405020304" pitchFamily="18" charset="0"/>
            </a:endParaRPr>
          </a:p>
          <a:p>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AARO</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は</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４</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つの機能（</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①</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分析、</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②</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作戦、</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③</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科学技術（</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S&amp;T</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④</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戦略的コミュニケーション）を中心に組織された。</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AARO</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は、</a:t>
            </a:r>
            <a:r>
              <a:rPr lang="ja-JP" altLang="en-US" sz="2400" dirty="0">
                <a:latin typeface="BIZ UDPゴシック" panose="020B0400000000000000" pitchFamily="50" charset="-128"/>
                <a:ea typeface="BIZ UDPゴシック" panose="020B0400000000000000" pitchFamily="50" charset="-128"/>
                <a:cs typeface="Times New Roman" panose="02020603050405020304" pitchFamily="18" charset="0"/>
              </a:rPr>
              <a:t>インテリジェンス・コミュニティ（</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IC</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と</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S&amp;T</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の分析技術開発、科学試験計画の実施、安全な被聴取者報告プログラムの実施、</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国防総省と</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IC</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全体の</a:t>
            </a:r>
            <a:r>
              <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UAP</a:t>
            </a:r>
            <a:r>
              <a:rPr lang="ja-JP"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収集と報告の標準化に</a:t>
            </a:r>
            <a:r>
              <a:rPr lang="ja-JP" altLang="en-US" sz="2400" dirty="0">
                <a:effectLst/>
                <a:latin typeface="BIZ UDPゴシック" panose="020B0400000000000000" pitchFamily="50" charset="-128"/>
                <a:ea typeface="BIZ UDPゴシック" panose="020B0400000000000000" pitchFamily="50" charset="-128"/>
                <a:cs typeface="Times New Roman" panose="02020603050405020304" pitchFamily="18" charset="0"/>
              </a:rPr>
              <a:t>取組む。</a:t>
            </a:r>
            <a:endParaRPr lang="en-US" altLang="ja-JP" sz="2400" dirty="0">
              <a:effectLst/>
              <a:latin typeface="BIZ UDPゴシック" panose="020B0400000000000000" pitchFamily="50" charset="-128"/>
              <a:ea typeface="BIZ UDPゴシック" panose="020B0400000000000000" pitchFamily="50" charset="-128"/>
              <a:cs typeface="Times New Roman" panose="02020603050405020304" pitchFamily="18" charset="0"/>
            </a:endParaRPr>
          </a:p>
          <a:p>
            <a:endParaRPr lang="en-US" altLang="ja-JP" sz="2400" dirty="0">
              <a:latin typeface="BIZ UDPゴシック" panose="020B0400000000000000" pitchFamily="50" charset="-128"/>
              <a:ea typeface="BIZ UDPゴシック" panose="020B0400000000000000" pitchFamily="50" charset="-128"/>
              <a:cs typeface="Times New Roman" panose="02020603050405020304" pitchFamily="18" charset="0"/>
            </a:endParaRPr>
          </a:p>
          <a:p>
            <a:r>
              <a:rPr lang="ja-JP" altLang="en-US" sz="2400" dirty="0">
                <a:latin typeface="BIZ UDPゴシック" panose="020B0400000000000000" pitchFamily="50" charset="-128"/>
                <a:ea typeface="BIZ UDPゴシック" panose="020B0400000000000000" pitchFamily="50" charset="-128"/>
              </a:rPr>
              <a:t>●</a:t>
            </a:r>
            <a:r>
              <a:rPr lang="en-US" altLang="ja-JP" sz="2400" dirty="0">
                <a:latin typeface="BIZ UDPゴシック" panose="020B0400000000000000" pitchFamily="50" charset="-128"/>
                <a:ea typeface="BIZ UDPゴシック" panose="020B0400000000000000" pitchFamily="50" charset="-128"/>
              </a:rPr>
              <a:t>AARO</a:t>
            </a:r>
            <a:r>
              <a:rPr lang="ja-JP" altLang="en-US" sz="2400" dirty="0">
                <a:latin typeface="BIZ UDPゴシック" panose="020B0400000000000000" pitchFamily="50" charset="-128"/>
                <a:ea typeface="BIZ UDPゴシック" panose="020B0400000000000000" pitchFamily="50" charset="-128"/>
              </a:rPr>
              <a:t>は、</a:t>
            </a:r>
            <a:r>
              <a:rPr lang="ja-JP" altLang="en-US" sz="2400" b="1" dirty="0">
                <a:solidFill>
                  <a:srgbClr val="C00000"/>
                </a:solidFill>
                <a:latin typeface="BIZ UDPゴシック" panose="020B0400000000000000" pitchFamily="50" charset="-128"/>
                <a:ea typeface="BIZ UDPゴシック" panose="020B0400000000000000" pitchFamily="50" charset="-128"/>
              </a:rPr>
              <a:t>オールドメイン（①空域、②宇宙、③海中・海底）</a:t>
            </a:r>
            <a:r>
              <a:rPr lang="ja-JP" altLang="en-US" sz="2400" dirty="0">
                <a:latin typeface="BIZ UDPゴシック" panose="020B0400000000000000" pitchFamily="50" charset="-128"/>
                <a:ea typeface="BIZ UDPゴシック" panose="020B0400000000000000" pitchFamily="50" charset="-128"/>
              </a:rPr>
              <a:t>をターゲットとする。</a:t>
            </a:r>
          </a:p>
        </p:txBody>
      </p:sp>
    </p:spTree>
    <p:extLst>
      <p:ext uri="{BB962C8B-B14F-4D97-AF65-F5344CB8AC3E}">
        <p14:creationId xmlns:p14="http://schemas.microsoft.com/office/powerpoint/2010/main" val="3013268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AARO</a:t>
            </a:r>
            <a:r>
              <a:rPr lang="ja-JP" altLang="en-US" sz="2400" b="1" dirty="0">
                <a:latin typeface="BIZ UDPゴシック" panose="020B0400000000000000" pitchFamily="50" charset="-128"/>
                <a:ea typeface="BIZ UDPゴシック" panose="020B0400000000000000" pitchFamily="50" charset="-128"/>
              </a:rPr>
              <a:t>レポート</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B9CA859-B2B3-B3A4-DBC7-9BE1C5D75B30}"/>
              </a:ext>
            </a:extLst>
          </p:cNvPr>
          <p:cNvSpPr txBox="1"/>
          <p:nvPr/>
        </p:nvSpPr>
        <p:spPr>
          <a:xfrm>
            <a:off x="5020733" y="694541"/>
            <a:ext cx="6934199" cy="3477875"/>
          </a:xfrm>
          <a:prstGeom prst="rect">
            <a:avLst/>
          </a:prstGeom>
          <a:noFill/>
        </p:spPr>
        <p:txBody>
          <a:bodyPr wrap="square">
            <a:spAutoFit/>
          </a:bodyPr>
          <a:lstStyle/>
          <a:p>
            <a:r>
              <a:rPr lang="ja-JP" altLang="en-US" sz="2000" b="1" dirty="0">
                <a:latin typeface="BIZ UDPゴシック" panose="020B0400000000000000" pitchFamily="50" charset="-128"/>
                <a:ea typeface="BIZ UDPゴシック" panose="020B0400000000000000" pitchFamily="50" charset="-128"/>
              </a:rPr>
              <a:t>●</a:t>
            </a:r>
            <a:r>
              <a:rPr lang="en-US" altLang="ja-JP" sz="2000" b="1" dirty="0">
                <a:latin typeface="BIZ UDPゴシック" panose="020B0400000000000000" pitchFamily="50" charset="-128"/>
                <a:ea typeface="BIZ UDPゴシック" panose="020B0400000000000000" pitchFamily="50" charset="-128"/>
              </a:rPr>
              <a:t>2022</a:t>
            </a:r>
            <a:r>
              <a:rPr lang="ja-JP" altLang="en-US" sz="2000" b="1" dirty="0">
                <a:latin typeface="BIZ UDPゴシック" panose="020B0400000000000000" pitchFamily="50" charset="-128"/>
                <a:ea typeface="BIZ UDPゴシック" panose="020B0400000000000000" pitchFamily="50" charset="-128"/>
              </a:rPr>
              <a:t>年度国防授権法に則り、米国防総省は、国家情報長官室と協力し</a:t>
            </a:r>
            <a:r>
              <a:rPr lang="en-US" altLang="ja-JP" sz="2000" b="1" dirty="0">
                <a:latin typeface="BIZ UDPゴシック" panose="020B0400000000000000" pitchFamily="50" charset="-128"/>
                <a:ea typeface="BIZ UDPゴシック" panose="020B0400000000000000" pitchFamily="50" charset="-128"/>
              </a:rPr>
              <a:t>UAP</a:t>
            </a:r>
            <a:r>
              <a:rPr lang="ja-JP" altLang="en-US" sz="2000" b="1" dirty="0">
                <a:latin typeface="BIZ UDPゴシック" panose="020B0400000000000000" pitchFamily="50" charset="-128"/>
                <a:ea typeface="BIZ UDPゴシック" panose="020B0400000000000000" pitchFamily="50" charset="-128"/>
              </a:rPr>
              <a:t>に関する年次報告書を議会に提出し公表。</a:t>
            </a:r>
          </a:p>
          <a:p>
            <a:endParaRPr lang="en-US" altLang="ja-JP" sz="2000" b="1" dirty="0">
              <a:latin typeface="BIZ UDPゴシック" panose="020B0400000000000000" pitchFamily="50" charset="-128"/>
              <a:ea typeface="BIZ UDPゴシック" panose="020B0400000000000000" pitchFamily="50" charset="-128"/>
            </a:endParaRPr>
          </a:p>
          <a:p>
            <a:r>
              <a:rPr lang="ja-JP" altLang="en-US" sz="2000" b="1" dirty="0">
                <a:latin typeface="BIZ UDPゴシック" panose="020B0400000000000000" pitchFamily="50" charset="-128"/>
                <a:ea typeface="BIZ UDPゴシック" panose="020B0400000000000000" pitchFamily="50" charset="-128"/>
              </a:rPr>
              <a:t>●報告書の概要は以下の通り</a:t>
            </a:r>
          </a:p>
          <a:p>
            <a:r>
              <a:rPr lang="ja-JP" altLang="en-US" sz="2000" b="1" dirty="0">
                <a:latin typeface="BIZ UDPゴシック" panose="020B0400000000000000" pitchFamily="50" charset="-128"/>
                <a:ea typeface="BIZ UDPゴシック" panose="020B0400000000000000" pitchFamily="50" charset="-128"/>
              </a:rPr>
              <a:t>　・対象期間：</a:t>
            </a:r>
            <a:r>
              <a:rPr lang="en-US" altLang="ja-JP" sz="2000" b="1" dirty="0">
                <a:latin typeface="BIZ UDPゴシック" panose="020B0400000000000000" pitchFamily="50" charset="-128"/>
                <a:ea typeface="BIZ UDPゴシック" panose="020B0400000000000000" pitchFamily="50" charset="-128"/>
              </a:rPr>
              <a:t>2022</a:t>
            </a:r>
            <a:r>
              <a:rPr lang="ja-JP" altLang="en-US" sz="2000" b="1" dirty="0">
                <a:latin typeface="BIZ UDPゴシック" panose="020B0400000000000000" pitchFamily="50" charset="-128"/>
                <a:ea typeface="BIZ UDPゴシック" panose="020B0400000000000000" pitchFamily="50" charset="-128"/>
              </a:rPr>
              <a:t>年</a:t>
            </a:r>
            <a:r>
              <a:rPr lang="en-US" altLang="ja-JP" sz="2000" b="1" dirty="0">
                <a:latin typeface="BIZ UDPゴシック" panose="020B0400000000000000" pitchFamily="50" charset="-128"/>
                <a:ea typeface="BIZ UDPゴシック" panose="020B0400000000000000" pitchFamily="50" charset="-128"/>
              </a:rPr>
              <a:t>8</a:t>
            </a:r>
            <a:r>
              <a:rPr lang="ja-JP" altLang="en-US" sz="2000" b="1" dirty="0">
                <a:latin typeface="BIZ UDPゴシック" panose="020B0400000000000000" pitchFamily="50" charset="-128"/>
                <a:ea typeface="BIZ UDPゴシック" panose="020B0400000000000000" pitchFamily="50" charset="-128"/>
              </a:rPr>
              <a:t>月</a:t>
            </a:r>
            <a:r>
              <a:rPr lang="en-US" altLang="ja-JP" sz="2000" b="1" dirty="0">
                <a:latin typeface="BIZ UDPゴシック" panose="020B0400000000000000" pitchFamily="50" charset="-128"/>
                <a:ea typeface="BIZ UDPゴシック" panose="020B0400000000000000" pitchFamily="50" charset="-128"/>
              </a:rPr>
              <a:t>31</a:t>
            </a:r>
            <a:r>
              <a:rPr lang="ja-JP" altLang="en-US" sz="2000" b="1" dirty="0">
                <a:latin typeface="BIZ UDPゴシック" panose="020B0400000000000000" pitchFamily="50" charset="-128"/>
                <a:ea typeface="BIZ UDPゴシック" panose="020B0400000000000000" pitchFamily="50" charset="-128"/>
              </a:rPr>
              <a:t>日～</a:t>
            </a:r>
            <a:r>
              <a:rPr lang="en-US" altLang="ja-JP" sz="2000" b="1" dirty="0">
                <a:latin typeface="BIZ UDPゴシック" panose="020B0400000000000000" pitchFamily="50" charset="-128"/>
                <a:ea typeface="BIZ UDPゴシック" panose="020B0400000000000000" pitchFamily="50" charset="-128"/>
              </a:rPr>
              <a:t>2023</a:t>
            </a:r>
            <a:r>
              <a:rPr lang="ja-JP" altLang="en-US" sz="2000" b="1" dirty="0">
                <a:latin typeface="BIZ UDPゴシック" panose="020B0400000000000000" pitchFamily="50" charset="-128"/>
                <a:ea typeface="BIZ UDPゴシック" panose="020B0400000000000000" pitchFamily="50" charset="-128"/>
              </a:rPr>
              <a:t>年</a:t>
            </a:r>
            <a:r>
              <a:rPr lang="en-US" altLang="ja-JP" sz="2000" b="1" dirty="0">
                <a:latin typeface="BIZ UDPゴシック" panose="020B0400000000000000" pitchFamily="50" charset="-128"/>
                <a:ea typeface="BIZ UDPゴシック" panose="020B0400000000000000" pitchFamily="50" charset="-128"/>
              </a:rPr>
              <a:t>4</a:t>
            </a:r>
            <a:r>
              <a:rPr lang="ja-JP" altLang="en-US" sz="2000" b="1" dirty="0">
                <a:latin typeface="BIZ UDPゴシック" panose="020B0400000000000000" pitchFamily="50" charset="-128"/>
                <a:ea typeface="BIZ UDPゴシック" panose="020B0400000000000000" pitchFamily="50" charset="-128"/>
              </a:rPr>
              <a:t>月</a:t>
            </a:r>
            <a:r>
              <a:rPr lang="en-US" altLang="ja-JP" sz="2000" b="1" dirty="0">
                <a:latin typeface="BIZ UDPゴシック" panose="020B0400000000000000" pitchFamily="50" charset="-128"/>
                <a:ea typeface="BIZ UDPゴシック" panose="020B0400000000000000" pitchFamily="50" charset="-128"/>
              </a:rPr>
              <a:t>30</a:t>
            </a:r>
            <a:r>
              <a:rPr lang="ja-JP" altLang="en-US" sz="2000" b="1" dirty="0">
                <a:latin typeface="BIZ UDPゴシック" panose="020B0400000000000000" pitchFamily="50" charset="-128"/>
                <a:ea typeface="BIZ UDPゴシック" panose="020B0400000000000000" pitchFamily="50" charset="-128"/>
              </a:rPr>
              <a:t>日他</a:t>
            </a:r>
          </a:p>
          <a:p>
            <a:r>
              <a:rPr lang="ja-JP" altLang="en-US" sz="2000" b="1" dirty="0">
                <a:latin typeface="BIZ UDPゴシック" panose="020B0400000000000000" pitchFamily="50" charset="-128"/>
                <a:ea typeface="BIZ UDPゴシック" panose="020B0400000000000000" pitchFamily="50" charset="-128"/>
              </a:rPr>
              <a:t>　・報告件数：</a:t>
            </a:r>
            <a:r>
              <a:rPr lang="en-US" altLang="ja-JP" sz="2000" b="1" dirty="0">
                <a:latin typeface="BIZ UDPゴシック" panose="020B0400000000000000" pitchFamily="50" charset="-128"/>
                <a:ea typeface="BIZ UDPゴシック" panose="020B0400000000000000" pitchFamily="50" charset="-128"/>
              </a:rPr>
              <a:t>291</a:t>
            </a:r>
            <a:r>
              <a:rPr lang="ja-JP" altLang="en-US" sz="2000" b="1" dirty="0">
                <a:latin typeface="BIZ UDPゴシック" panose="020B0400000000000000" pitchFamily="50" charset="-128"/>
                <a:ea typeface="BIZ UDPゴシック" panose="020B0400000000000000" pitchFamily="50" charset="-128"/>
              </a:rPr>
              <a:t>件</a:t>
            </a:r>
          </a:p>
          <a:p>
            <a:r>
              <a:rPr lang="ja-JP" altLang="en-US" sz="2000" b="1" dirty="0">
                <a:latin typeface="BIZ UDPゴシック" panose="020B0400000000000000" pitchFamily="50" charset="-128"/>
                <a:ea typeface="BIZ UDPゴシック" panose="020B0400000000000000" pitchFamily="50" charset="-128"/>
              </a:rPr>
              <a:t>　・分析結果：</a:t>
            </a:r>
          </a:p>
          <a:p>
            <a:r>
              <a:rPr lang="ja-JP" altLang="en-US" sz="2000" b="1" dirty="0">
                <a:latin typeface="BIZ UDPゴシック" panose="020B0400000000000000" pitchFamily="50" charset="-128"/>
                <a:ea typeface="BIZ UDPゴシック" panose="020B0400000000000000" pitchFamily="50" charset="-128"/>
              </a:rPr>
              <a:t>　ー</a:t>
            </a:r>
            <a:r>
              <a:rPr lang="en-US" altLang="ja-JP" sz="2000" b="1" dirty="0">
                <a:latin typeface="BIZ UDPゴシック" panose="020B0400000000000000" pitchFamily="50" charset="-128"/>
                <a:ea typeface="BIZ UDPゴシック" panose="020B0400000000000000" pitchFamily="50" charset="-128"/>
              </a:rPr>
              <a:t>UAP</a:t>
            </a:r>
            <a:r>
              <a:rPr lang="ja-JP" altLang="en-US" sz="2000" b="1" dirty="0">
                <a:latin typeface="BIZ UDPゴシック" panose="020B0400000000000000" pitchFamily="50" charset="-128"/>
                <a:ea typeface="BIZ UDPゴシック" panose="020B0400000000000000" pitchFamily="50" charset="-128"/>
              </a:rPr>
              <a:t>として報告された現象の多くは、科学的に説明可能。</a:t>
            </a:r>
          </a:p>
          <a:p>
            <a:r>
              <a:rPr lang="ja-JP" altLang="en-US" sz="2000" b="1" dirty="0">
                <a:latin typeface="BIZ UDPゴシック" panose="020B0400000000000000" pitchFamily="50" charset="-128"/>
                <a:ea typeface="BIZ UDPゴシック" panose="020B0400000000000000" pitchFamily="50" charset="-128"/>
              </a:rPr>
              <a:t>　ー科学的に説明不可能な一部の現象については、領域認識の欠如が主な原因であり、質の高いデータ収集を行うことにより、科学的に説明可能となる可能性があると評価。</a:t>
            </a:r>
          </a:p>
        </p:txBody>
      </p:sp>
      <p:pic>
        <p:nvPicPr>
          <p:cNvPr id="4" name="図 3">
            <a:extLst>
              <a:ext uri="{FF2B5EF4-FFF2-40B4-BE49-F238E27FC236}">
                <a16:creationId xmlns:a16="http://schemas.microsoft.com/office/drawing/2014/main" id="{4B92157E-35C8-3F36-28C5-6BD8C6C2D238}"/>
              </a:ext>
            </a:extLst>
          </p:cNvPr>
          <p:cNvPicPr>
            <a:picLocks noChangeAspect="1"/>
          </p:cNvPicPr>
          <p:nvPr/>
        </p:nvPicPr>
        <p:blipFill>
          <a:blip r:embed="rId2"/>
          <a:stretch>
            <a:fillRect/>
          </a:stretch>
        </p:blipFill>
        <p:spPr>
          <a:xfrm>
            <a:off x="172806" y="548010"/>
            <a:ext cx="4693076" cy="6119631"/>
          </a:xfrm>
          <a:custGeom>
            <a:avLst/>
            <a:gdLst>
              <a:gd name="connsiteX0" fmla="*/ 0 w 4693076"/>
              <a:gd name="connsiteY0" fmla="*/ 0 h 6119631"/>
              <a:gd name="connsiteX1" fmla="*/ 633565 w 4693076"/>
              <a:gd name="connsiteY1" fmla="*/ 0 h 6119631"/>
              <a:gd name="connsiteX2" fmla="*/ 1314061 w 4693076"/>
              <a:gd name="connsiteY2" fmla="*/ 0 h 6119631"/>
              <a:gd name="connsiteX3" fmla="*/ 1806834 w 4693076"/>
              <a:gd name="connsiteY3" fmla="*/ 0 h 6119631"/>
              <a:gd name="connsiteX4" fmla="*/ 2487330 w 4693076"/>
              <a:gd name="connsiteY4" fmla="*/ 0 h 6119631"/>
              <a:gd name="connsiteX5" fmla="*/ 3120896 w 4693076"/>
              <a:gd name="connsiteY5" fmla="*/ 0 h 6119631"/>
              <a:gd name="connsiteX6" fmla="*/ 3754461 w 4693076"/>
              <a:gd name="connsiteY6" fmla="*/ 0 h 6119631"/>
              <a:gd name="connsiteX7" fmla="*/ 4693076 w 4693076"/>
              <a:gd name="connsiteY7" fmla="*/ 0 h 6119631"/>
              <a:gd name="connsiteX8" fmla="*/ 4693076 w 4693076"/>
              <a:gd name="connsiteY8" fmla="*/ 617526 h 6119631"/>
              <a:gd name="connsiteX9" fmla="*/ 4693076 w 4693076"/>
              <a:gd name="connsiteY9" fmla="*/ 990268 h 6119631"/>
              <a:gd name="connsiteX10" fmla="*/ 4693076 w 4693076"/>
              <a:gd name="connsiteY10" fmla="*/ 1485401 h 6119631"/>
              <a:gd name="connsiteX11" fmla="*/ 4693076 w 4693076"/>
              <a:gd name="connsiteY11" fmla="*/ 1980535 h 6119631"/>
              <a:gd name="connsiteX12" fmla="*/ 4693076 w 4693076"/>
              <a:gd name="connsiteY12" fmla="*/ 2536865 h 6119631"/>
              <a:gd name="connsiteX13" fmla="*/ 4693076 w 4693076"/>
              <a:gd name="connsiteY13" fmla="*/ 3093195 h 6119631"/>
              <a:gd name="connsiteX14" fmla="*/ 4693076 w 4693076"/>
              <a:gd name="connsiteY14" fmla="*/ 3527133 h 6119631"/>
              <a:gd name="connsiteX15" fmla="*/ 4693076 w 4693076"/>
              <a:gd name="connsiteY15" fmla="*/ 3899874 h 6119631"/>
              <a:gd name="connsiteX16" fmla="*/ 4693076 w 4693076"/>
              <a:gd name="connsiteY16" fmla="*/ 4395008 h 6119631"/>
              <a:gd name="connsiteX17" fmla="*/ 4693076 w 4693076"/>
              <a:gd name="connsiteY17" fmla="*/ 4890141 h 6119631"/>
              <a:gd name="connsiteX18" fmla="*/ 4693076 w 4693076"/>
              <a:gd name="connsiteY18" fmla="*/ 5262883 h 6119631"/>
              <a:gd name="connsiteX19" fmla="*/ 4693076 w 4693076"/>
              <a:gd name="connsiteY19" fmla="*/ 6119631 h 6119631"/>
              <a:gd name="connsiteX20" fmla="*/ 4106442 w 4693076"/>
              <a:gd name="connsiteY20" fmla="*/ 6119631 h 6119631"/>
              <a:gd name="connsiteX21" fmla="*/ 3519807 w 4693076"/>
              <a:gd name="connsiteY21" fmla="*/ 6119631 h 6119631"/>
              <a:gd name="connsiteX22" fmla="*/ 2980103 w 4693076"/>
              <a:gd name="connsiteY22" fmla="*/ 6119631 h 6119631"/>
              <a:gd name="connsiteX23" fmla="*/ 2534261 w 4693076"/>
              <a:gd name="connsiteY23" fmla="*/ 6119631 h 6119631"/>
              <a:gd name="connsiteX24" fmla="*/ 1994557 w 4693076"/>
              <a:gd name="connsiteY24" fmla="*/ 6119631 h 6119631"/>
              <a:gd name="connsiteX25" fmla="*/ 1407923 w 4693076"/>
              <a:gd name="connsiteY25" fmla="*/ 6119631 h 6119631"/>
              <a:gd name="connsiteX26" fmla="*/ 915150 w 4693076"/>
              <a:gd name="connsiteY26" fmla="*/ 6119631 h 6119631"/>
              <a:gd name="connsiteX27" fmla="*/ 0 w 4693076"/>
              <a:gd name="connsiteY27" fmla="*/ 6119631 h 6119631"/>
              <a:gd name="connsiteX28" fmla="*/ 0 w 4693076"/>
              <a:gd name="connsiteY28" fmla="*/ 5440908 h 6119631"/>
              <a:gd name="connsiteX29" fmla="*/ 0 w 4693076"/>
              <a:gd name="connsiteY29" fmla="*/ 5006971 h 6119631"/>
              <a:gd name="connsiteX30" fmla="*/ 0 w 4693076"/>
              <a:gd name="connsiteY30" fmla="*/ 4634230 h 6119631"/>
              <a:gd name="connsiteX31" fmla="*/ 0 w 4693076"/>
              <a:gd name="connsiteY31" fmla="*/ 4261488 h 6119631"/>
              <a:gd name="connsiteX32" fmla="*/ 0 w 4693076"/>
              <a:gd name="connsiteY32" fmla="*/ 3582766 h 6119631"/>
              <a:gd name="connsiteX33" fmla="*/ 0 w 4693076"/>
              <a:gd name="connsiteY33" fmla="*/ 3087632 h 6119631"/>
              <a:gd name="connsiteX34" fmla="*/ 0 w 4693076"/>
              <a:gd name="connsiteY34" fmla="*/ 2653695 h 6119631"/>
              <a:gd name="connsiteX35" fmla="*/ 0 w 4693076"/>
              <a:gd name="connsiteY35" fmla="*/ 2036168 h 6119631"/>
              <a:gd name="connsiteX36" fmla="*/ 0 w 4693076"/>
              <a:gd name="connsiteY36" fmla="*/ 1479838 h 6119631"/>
              <a:gd name="connsiteX37" fmla="*/ 0 w 4693076"/>
              <a:gd name="connsiteY37" fmla="*/ 923508 h 6119631"/>
              <a:gd name="connsiteX38" fmla="*/ 0 w 4693076"/>
              <a:gd name="connsiteY38" fmla="*/ 0 h 611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93076" h="6119631" fill="none" extrusionOk="0">
                <a:moveTo>
                  <a:pt x="0" y="0"/>
                </a:moveTo>
                <a:cubicBezTo>
                  <a:pt x="217777" y="-32863"/>
                  <a:pt x="390752" y="55468"/>
                  <a:pt x="633565" y="0"/>
                </a:cubicBezTo>
                <a:cubicBezTo>
                  <a:pt x="876379" y="-55468"/>
                  <a:pt x="1106340" y="61798"/>
                  <a:pt x="1314061" y="0"/>
                </a:cubicBezTo>
                <a:cubicBezTo>
                  <a:pt x="1521782" y="-61798"/>
                  <a:pt x="1679849" y="51515"/>
                  <a:pt x="1806834" y="0"/>
                </a:cubicBezTo>
                <a:cubicBezTo>
                  <a:pt x="1933819" y="-51515"/>
                  <a:pt x="2219121" y="57768"/>
                  <a:pt x="2487330" y="0"/>
                </a:cubicBezTo>
                <a:cubicBezTo>
                  <a:pt x="2755539" y="-57768"/>
                  <a:pt x="2821095" y="6241"/>
                  <a:pt x="3120896" y="0"/>
                </a:cubicBezTo>
                <a:cubicBezTo>
                  <a:pt x="3420697" y="-6241"/>
                  <a:pt x="3551997" y="46822"/>
                  <a:pt x="3754461" y="0"/>
                </a:cubicBezTo>
                <a:cubicBezTo>
                  <a:pt x="3956925" y="-46822"/>
                  <a:pt x="4461365" y="78332"/>
                  <a:pt x="4693076" y="0"/>
                </a:cubicBezTo>
                <a:cubicBezTo>
                  <a:pt x="4711742" y="137640"/>
                  <a:pt x="4675162" y="446437"/>
                  <a:pt x="4693076" y="617526"/>
                </a:cubicBezTo>
                <a:cubicBezTo>
                  <a:pt x="4710990" y="788615"/>
                  <a:pt x="4654306" y="842508"/>
                  <a:pt x="4693076" y="990268"/>
                </a:cubicBezTo>
                <a:cubicBezTo>
                  <a:pt x="4731846" y="1138028"/>
                  <a:pt x="4667149" y="1343086"/>
                  <a:pt x="4693076" y="1485401"/>
                </a:cubicBezTo>
                <a:cubicBezTo>
                  <a:pt x="4719003" y="1627716"/>
                  <a:pt x="4633977" y="1839500"/>
                  <a:pt x="4693076" y="1980535"/>
                </a:cubicBezTo>
                <a:cubicBezTo>
                  <a:pt x="4752175" y="2121570"/>
                  <a:pt x="4627435" y="2286631"/>
                  <a:pt x="4693076" y="2536865"/>
                </a:cubicBezTo>
                <a:cubicBezTo>
                  <a:pt x="4758717" y="2787099"/>
                  <a:pt x="4676179" y="2925652"/>
                  <a:pt x="4693076" y="3093195"/>
                </a:cubicBezTo>
                <a:cubicBezTo>
                  <a:pt x="4709973" y="3260738"/>
                  <a:pt x="4678687" y="3434973"/>
                  <a:pt x="4693076" y="3527133"/>
                </a:cubicBezTo>
                <a:cubicBezTo>
                  <a:pt x="4707465" y="3619293"/>
                  <a:pt x="4672490" y="3812015"/>
                  <a:pt x="4693076" y="3899874"/>
                </a:cubicBezTo>
                <a:cubicBezTo>
                  <a:pt x="4713662" y="3987733"/>
                  <a:pt x="4666044" y="4278658"/>
                  <a:pt x="4693076" y="4395008"/>
                </a:cubicBezTo>
                <a:cubicBezTo>
                  <a:pt x="4720108" y="4511358"/>
                  <a:pt x="4685609" y="4668135"/>
                  <a:pt x="4693076" y="4890141"/>
                </a:cubicBezTo>
                <a:cubicBezTo>
                  <a:pt x="4700543" y="5112147"/>
                  <a:pt x="4686180" y="5154626"/>
                  <a:pt x="4693076" y="5262883"/>
                </a:cubicBezTo>
                <a:cubicBezTo>
                  <a:pt x="4699972" y="5371140"/>
                  <a:pt x="4639485" y="5806909"/>
                  <a:pt x="4693076" y="6119631"/>
                </a:cubicBezTo>
                <a:cubicBezTo>
                  <a:pt x="4508974" y="6186909"/>
                  <a:pt x="4289116" y="6086398"/>
                  <a:pt x="4106442" y="6119631"/>
                </a:cubicBezTo>
                <a:cubicBezTo>
                  <a:pt x="3923768" y="6152864"/>
                  <a:pt x="3652719" y="6058937"/>
                  <a:pt x="3519807" y="6119631"/>
                </a:cubicBezTo>
                <a:cubicBezTo>
                  <a:pt x="3386895" y="6180325"/>
                  <a:pt x="3148446" y="6077255"/>
                  <a:pt x="2980103" y="6119631"/>
                </a:cubicBezTo>
                <a:cubicBezTo>
                  <a:pt x="2811760" y="6162007"/>
                  <a:pt x="2671675" y="6103399"/>
                  <a:pt x="2534261" y="6119631"/>
                </a:cubicBezTo>
                <a:cubicBezTo>
                  <a:pt x="2396847" y="6135863"/>
                  <a:pt x="2203524" y="6101723"/>
                  <a:pt x="1994557" y="6119631"/>
                </a:cubicBezTo>
                <a:cubicBezTo>
                  <a:pt x="1785590" y="6137539"/>
                  <a:pt x="1594035" y="6079178"/>
                  <a:pt x="1407923" y="6119631"/>
                </a:cubicBezTo>
                <a:cubicBezTo>
                  <a:pt x="1221811" y="6160084"/>
                  <a:pt x="1061666" y="6082311"/>
                  <a:pt x="915150" y="6119631"/>
                </a:cubicBezTo>
                <a:cubicBezTo>
                  <a:pt x="768634" y="6156951"/>
                  <a:pt x="241074" y="6065692"/>
                  <a:pt x="0" y="6119631"/>
                </a:cubicBezTo>
                <a:cubicBezTo>
                  <a:pt x="-55802" y="5827595"/>
                  <a:pt x="17377" y="5635859"/>
                  <a:pt x="0" y="5440908"/>
                </a:cubicBezTo>
                <a:cubicBezTo>
                  <a:pt x="-17377" y="5245957"/>
                  <a:pt x="31488" y="5200010"/>
                  <a:pt x="0" y="5006971"/>
                </a:cubicBezTo>
                <a:cubicBezTo>
                  <a:pt x="-31488" y="4813932"/>
                  <a:pt x="40472" y="4799408"/>
                  <a:pt x="0" y="4634230"/>
                </a:cubicBezTo>
                <a:cubicBezTo>
                  <a:pt x="-40472" y="4469052"/>
                  <a:pt x="15214" y="4397712"/>
                  <a:pt x="0" y="4261488"/>
                </a:cubicBezTo>
                <a:cubicBezTo>
                  <a:pt x="-15214" y="4125264"/>
                  <a:pt x="48198" y="3816089"/>
                  <a:pt x="0" y="3582766"/>
                </a:cubicBezTo>
                <a:cubicBezTo>
                  <a:pt x="-48198" y="3349443"/>
                  <a:pt x="30941" y="3301429"/>
                  <a:pt x="0" y="3087632"/>
                </a:cubicBezTo>
                <a:cubicBezTo>
                  <a:pt x="-30941" y="2873835"/>
                  <a:pt x="26310" y="2853886"/>
                  <a:pt x="0" y="2653695"/>
                </a:cubicBezTo>
                <a:cubicBezTo>
                  <a:pt x="-26310" y="2453504"/>
                  <a:pt x="5807" y="2228473"/>
                  <a:pt x="0" y="2036168"/>
                </a:cubicBezTo>
                <a:cubicBezTo>
                  <a:pt x="-5807" y="1843863"/>
                  <a:pt x="49439" y="1729647"/>
                  <a:pt x="0" y="1479838"/>
                </a:cubicBezTo>
                <a:cubicBezTo>
                  <a:pt x="-49439" y="1230029"/>
                  <a:pt x="9090" y="1095358"/>
                  <a:pt x="0" y="923508"/>
                </a:cubicBezTo>
                <a:cubicBezTo>
                  <a:pt x="-9090" y="751658"/>
                  <a:pt x="73005" y="387556"/>
                  <a:pt x="0" y="0"/>
                </a:cubicBezTo>
                <a:close/>
              </a:path>
              <a:path w="4693076" h="6119631" stroke="0" extrusionOk="0">
                <a:moveTo>
                  <a:pt x="0" y="0"/>
                </a:moveTo>
                <a:cubicBezTo>
                  <a:pt x="207115" y="-27224"/>
                  <a:pt x="418103" y="33113"/>
                  <a:pt x="586635" y="0"/>
                </a:cubicBezTo>
                <a:cubicBezTo>
                  <a:pt x="755168" y="-33113"/>
                  <a:pt x="1035068" y="42301"/>
                  <a:pt x="1220200" y="0"/>
                </a:cubicBezTo>
                <a:cubicBezTo>
                  <a:pt x="1405333" y="-42301"/>
                  <a:pt x="1550428" y="43755"/>
                  <a:pt x="1759904" y="0"/>
                </a:cubicBezTo>
                <a:cubicBezTo>
                  <a:pt x="1969380" y="-43755"/>
                  <a:pt x="2075981" y="32602"/>
                  <a:pt x="2205746" y="0"/>
                </a:cubicBezTo>
                <a:cubicBezTo>
                  <a:pt x="2335511" y="-32602"/>
                  <a:pt x="2687786" y="9538"/>
                  <a:pt x="2886242" y="0"/>
                </a:cubicBezTo>
                <a:cubicBezTo>
                  <a:pt x="3084698" y="-9538"/>
                  <a:pt x="3141281" y="55237"/>
                  <a:pt x="3379015" y="0"/>
                </a:cubicBezTo>
                <a:cubicBezTo>
                  <a:pt x="3616749" y="-55237"/>
                  <a:pt x="3624887" y="35554"/>
                  <a:pt x="3824857" y="0"/>
                </a:cubicBezTo>
                <a:cubicBezTo>
                  <a:pt x="4024827" y="-35554"/>
                  <a:pt x="4460976" y="71782"/>
                  <a:pt x="4693076" y="0"/>
                </a:cubicBezTo>
                <a:cubicBezTo>
                  <a:pt x="4722832" y="142400"/>
                  <a:pt x="4628525" y="281982"/>
                  <a:pt x="4693076" y="556330"/>
                </a:cubicBezTo>
                <a:cubicBezTo>
                  <a:pt x="4757627" y="830678"/>
                  <a:pt x="4651977" y="777128"/>
                  <a:pt x="4693076" y="929071"/>
                </a:cubicBezTo>
                <a:cubicBezTo>
                  <a:pt x="4734175" y="1081014"/>
                  <a:pt x="4641263" y="1253936"/>
                  <a:pt x="4693076" y="1485401"/>
                </a:cubicBezTo>
                <a:cubicBezTo>
                  <a:pt x="4744889" y="1716866"/>
                  <a:pt x="4646537" y="1782155"/>
                  <a:pt x="4693076" y="1980535"/>
                </a:cubicBezTo>
                <a:cubicBezTo>
                  <a:pt x="4739615" y="2178915"/>
                  <a:pt x="4648675" y="2354381"/>
                  <a:pt x="4693076" y="2475669"/>
                </a:cubicBezTo>
                <a:cubicBezTo>
                  <a:pt x="4737477" y="2596957"/>
                  <a:pt x="4638800" y="2880842"/>
                  <a:pt x="4693076" y="3154392"/>
                </a:cubicBezTo>
                <a:cubicBezTo>
                  <a:pt x="4747352" y="3427942"/>
                  <a:pt x="4669062" y="3498025"/>
                  <a:pt x="4693076" y="3710722"/>
                </a:cubicBezTo>
                <a:cubicBezTo>
                  <a:pt x="4717090" y="3923419"/>
                  <a:pt x="4674470" y="4057616"/>
                  <a:pt x="4693076" y="4328248"/>
                </a:cubicBezTo>
                <a:cubicBezTo>
                  <a:pt x="4711682" y="4598880"/>
                  <a:pt x="4639627" y="4843916"/>
                  <a:pt x="4693076" y="5006971"/>
                </a:cubicBezTo>
                <a:cubicBezTo>
                  <a:pt x="4746525" y="5170026"/>
                  <a:pt x="4635954" y="5734237"/>
                  <a:pt x="4693076" y="6119631"/>
                </a:cubicBezTo>
                <a:cubicBezTo>
                  <a:pt x="4556931" y="6144763"/>
                  <a:pt x="4346794" y="6087502"/>
                  <a:pt x="4200303" y="6119631"/>
                </a:cubicBezTo>
                <a:cubicBezTo>
                  <a:pt x="4053812" y="6151760"/>
                  <a:pt x="3860840" y="6071876"/>
                  <a:pt x="3613669" y="6119631"/>
                </a:cubicBezTo>
                <a:cubicBezTo>
                  <a:pt x="3366498" y="6167386"/>
                  <a:pt x="3242772" y="6102071"/>
                  <a:pt x="2980103" y="6119631"/>
                </a:cubicBezTo>
                <a:cubicBezTo>
                  <a:pt x="2717434" y="6137191"/>
                  <a:pt x="2695066" y="6075808"/>
                  <a:pt x="2534261" y="6119631"/>
                </a:cubicBezTo>
                <a:cubicBezTo>
                  <a:pt x="2373456" y="6163454"/>
                  <a:pt x="2134339" y="6090617"/>
                  <a:pt x="1947627" y="6119631"/>
                </a:cubicBezTo>
                <a:cubicBezTo>
                  <a:pt x="1760915" y="6148645"/>
                  <a:pt x="1571456" y="6103312"/>
                  <a:pt x="1407923" y="6119631"/>
                </a:cubicBezTo>
                <a:cubicBezTo>
                  <a:pt x="1244390" y="6135950"/>
                  <a:pt x="1041741" y="6064614"/>
                  <a:pt x="727427" y="6119631"/>
                </a:cubicBezTo>
                <a:cubicBezTo>
                  <a:pt x="413113" y="6174648"/>
                  <a:pt x="147252" y="6071996"/>
                  <a:pt x="0" y="6119631"/>
                </a:cubicBezTo>
                <a:cubicBezTo>
                  <a:pt x="-26584" y="5811035"/>
                  <a:pt x="22038" y="5781117"/>
                  <a:pt x="0" y="5502105"/>
                </a:cubicBezTo>
                <a:cubicBezTo>
                  <a:pt x="-22038" y="5223093"/>
                  <a:pt x="25129" y="5275933"/>
                  <a:pt x="0" y="5129363"/>
                </a:cubicBezTo>
                <a:cubicBezTo>
                  <a:pt x="-25129" y="4982793"/>
                  <a:pt x="25344" y="4850000"/>
                  <a:pt x="0" y="4634230"/>
                </a:cubicBezTo>
                <a:cubicBezTo>
                  <a:pt x="-25344" y="4418460"/>
                  <a:pt x="43258" y="4405044"/>
                  <a:pt x="0" y="4200292"/>
                </a:cubicBezTo>
                <a:cubicBezTo>
                  <a:pt x="-43258" y="3995540"/>
                  <a:pt x="33943" y="3947088"/>
                  <a:pt x="0" y="3705158"/>
                </a:cubicBezTo>
                <a:cubicBezTo>
                  <a:pt x="-33943" y="3463228"/>
                  <a:pt x="14870" y="3343507"/>
                  <a:pt x="0" y="3148828"/>
                </a:cubicBezTo>
                <a:cubicBezTo>
                  <a:pt x="-14870" y="2954149"/>
                  <a:pt x="6984" y="2798290"/>
                  <a:pt x="0" y="2653695"/>
                </a:cubicBezTo>
                <a:cubicBezTo>
                  <a:pt x="-6984" y="2509100"/>
                  <a:pt x="36122" y="2303611"/>
                  <a:pt x="0" y="2158561"/>
                </a:cubicBezTo>
                <a:cubicBezTo>
                  <a:pt x="-36122" y="2013511"/>
                  <a:pt x="1516" y="1932325"/>
                  <a:pt x="0" y="1785820"/>
                </a:cubicBezTo>
                <a:cubicBezTo>
                  <a:pt x="-1516" y="1639315"/>
                  <a:pt x="39882" y="1567906"/>
                  <a:pt x="0" y="1413078"/>
                </a:cubicBezTo>
                <a:cubicBezTo>
                  <a:pt x="-39882" y="1258250"/>
                  <a:pt x="41195" y="1126181"/>
                  <a:pt x="0" y="856748"/>
                </a:cubicBezTo>
                <a:cubicBezTo>
                  <a:pt x="-41195" y="587315"/>
                  <a:pt x="71040" y="242906"/>
                  <a:pt x="0" y="0"/>
                </a:cubicBezTo>
                <a:close/>
              </a:path>
            </a:pathLst>
          </a:custGeom>
          <a:ln w="38100">
            <a:solidFill>
              <a:srgbClr val="C00000"/>
            </a:solidFill>
            <a:extLst>
              <a:ext uri="{C807C97D-BFC1-408E-A445-0C87EB9F89A2}">
                <ask:lineSketchStyleProps xmlns:ask="http://schemas.microsoft.com/office/drawing/2018/sketchyshapes" sd="1660032005">
                  <a:prstGeom prst="rect">
                    <a:avLst/>
                  </a:prstGeom>
                  <ask:type>
                    <ask:lineSketchScribble/>
                  </ask:type>
                </ask:lineSketchStyleProps>
              </a:ext>
            </a:extLst>
          </a:ln>
        </p:spPr>
      </p:pic>
      <p:pic>
        <p:nvPicPr>
          <p:cNvPr id="7" name="図 6">
            <a:extLst>
              <a:ext uri="{FF2B5EF4-FFF2-40B4-BE49-F238E27FC236}">
                <a16:creationId xmlns:a16="http://schemas.microsoft.com/office/drawing/2014/main" id="{A8CEBD05-2FE4-A62D-B3B3-BAD62FDF8B7B}"/>
              </a:ext>
            </a:extLst>
          </p:cNvPr>
          <p:cNvPicPr>
            <a:picLocks noChangeAspect="1"/>
          </p:cNvPicPr>
          <p:nvPr/>
        </p:nvPicPr>
        <p:blipFill>
          <a:blip r:embed="rId3"/>
          <a:stretch>
            <a:fillRect/>
          </a:stretch>
        </p:blipFill>
        <p:spPr>
          <a:xfrm>
            <a:off x="219072" y="5962327"/>
            <a:ext cx="661458" cy="661458"/>
          </a:xfrm>
          <a:prstGeom prst="rect">
            <a:avLst/>
          </a:prstGeom>
        </p:spPr>
      </p:pic>
      <p:sp>
        <p:nvSpPr>
          <p:cNvPr id="2" name="テキスト ボックス 1">
            <a:extLst>
              <a:ext uri="{FF2B5EF4-FFF2-40B4-BE49-F238E27FC236}">
                <a16:creationId xmlns:a16="http://schemas.microsoft.com/office/drawing/2014/main" id="{89B354C7-35A9-F02F-F26C-639B992CD94A}"/>
              </a:ext>
            </a:extLst>
          </p:cNvPr>
          <p:cNvSpPr txBox="1"/>
          <p:nvPr/>
        </p:nvSpPr>
        <p:spPr>
          <a:xfrm>
            <a:off x="5301841" y="5144372"/>
            <a:ext cx="6476301" cy="369332"/>
          </a:xfrm>
          <a:prstGeom prst="rect">
            <a:avLst/>
          </a:prstGeom>
          <a:solidFill>
            <a:schemeClr val="bg1">
              <a:lumMod val="95000"/>
            </a:schemeClr>
          </a:solid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空白</a:t>
            </a:r>
          </a:p>
        </p:txBody>
      </p:sp>
    </p:spTree>
    <p:extLst>
      <p:ext uri="{BB962C8B-B14F-4D97-AF65-F5344CB8AC3E}">
        <p14:creationId xmlns:p14="http://schemas.microsoft.com/office/powerpoint/2010/main" val="1624132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48098" y="26958"/>
            <a:ext cx="3477260" cy="575310"/>
          </a:xfrm>
          <a:prstGeom prst="rect">
            <a:avLst/>
          </a:prstGeom>
        </p:spPr>
        <p:txBody>
          <a:bodyPr vert="horz" wrap="square" lIns="0" tIns="104139" rIns="0" bIns="0" rtlCol="0">
            <a:spAutoFit/>
          </a:bodyPr>
          <a:lstStyle/>
          <a:p>
            <a:pPr marL="19685" algn="ctr">
              <a:lnSpc>
                <a:spcPct val="100000"/>
              </a:lnSpc>
              <a:spcBef>
                <a:spcPts val="819"/>
              </a:spcBef>
            </a:pPr>
            <a:r>
              <a:rPr sz="1200" spc="-10" dirty="0">
                <a:latin typeface="Arial Narrow"/>
                <a:cs typeface="Arial Narrow"/>
              </a:rPr>
              <a:t>UNCLASSIFIED</a:t>
            </a:r>
            <a:endParaRPr sz="1200">
              <a:latin typeface="Arial Narrow"/>
              <a:cs typeface="Arial Narrow"/>
            </a:endParaRPr>
          </a:p>
          <a:p>
            <a:pPr algn="ctr">
              <a:lnSpc>
                <a:spcPct val="100000"/>
              </a:lnSpc>
              <a:spcBef>
                <a:spcPts val="725"/>
              </a:spcBef>
            </a:pPr>
            <a:r>
              <a:rPr sz="1200" spc="-10" dirty="0">
                <a:solidFill>
                  <a:srgbClr val="8496AF"/>
                </a:solidFill>
                <a:latin typeface="Calibri"/>
                <a:cs typeface="Calibri"/>
              </a:rPr>
              <a:t>A</a:t>
            </a:r>
            <a:r>
              <a:rPr sz="1200" spc="-114" dirty="0">
                <a:solidFill>
                  <a:srgbClr val="8496AF"/>
                </a:solidFill>
                <a:latin typeface="Calibri"/>
                <a:cs typeface="Calibri"/>
              </a:rPr>
              <a:t> </a:t>
            </a:r>
            <a:r>
              <a:rPr sz="1200" spc="90" dirty="0">
                <a:solidFill>
                  <a:srgbClr val="8496AF"/>
                </a:solidFill>
                <a:latin typeface="Calibri"/>
                <a:cs typeface="Calibri"/>
              </a:rPr>
              <a:t>LL-</a:t>
            </a:r>
            <a:r>
              <a:rPr sz="1200" spc="-120" dirty="0">
                <a:solidFill>
                  <a:srgbClr val="8496AF"/>
                </a:solidFill>
                <a:latin typeface="Calibri"/>
                <a:cs typeface="Calibri"/>
              </a:rPr>
              <a:t> </a:t>
            </a:r>
            <a:r>
              <a:rPr sz="1200" dirty="0">
                <a:solidFill>
                  <a:srgbClr val="8496AF"/>
                </a:solidFill>
                <a:latin typeface="Calibri"/>
                <a:cs typeface="Calibri"/>
              </a:rPr>
              <a:t>D</a:t>
            </a:r>
            <a:r>
              <a:rPr sz="1200" spc="-110" dirty="0">
                <a:solidFill>
                  <a:srgbClr val="8496AF"/>
                </a:solidFill>
                <a:latin typeface="Calibri"/>
                <a:cs typeface="Calibri"/>
              </a:rPr>
              <a:t> </a:t>
            </a:r>
            <a:r>
              <a:rPr sz="1200" spc="60" dirty="0">
                <a:solidFill>
                  <a:srgbClr val="8496AF"/>
                </a:solidFill>
                <a:latin typeface="Calibri"/>
                <a:cs typeface="Calibri"/>
              </a:rPr>
              <a:t>OM</a:t>
            </a:r>
            <a:r>
              <a:rPr sz="1200" spc="-105" dirty="0">
                <a:solidFill>
                  <a:srgbClr val="8496AF"/>
                </a:solidFill>
                <a:latin typeface="Calibri"/>
                <a:cs typeface="Calibri"/>
              </a:rPr>
              <a:t> </a:t>
            </a:r>
            <a:r>
              <a:rPr sz="1200" spc="90" dirty="0">
                <a:solidFill>
                  <a:srgbClr val="8496AF"/>
                </a:solidFill>
                <a:latin typeface="Calibri"/>
                <a:cs typeface="Calibri"/>
              </a:rPr>
              <a:t>AIN</a:t>
            </a:r>
            <a:r>
              <a:rPr sz="1200" spc="340" dirty="0">
                <a:solidFill>
                  <a:srgbClr val="8496AF"/>
                </a:solidFill>
                <a:latin typeface="Calibri"/>
                <a:cs typeface="Calibri"/>
              </a:rPr>
              <a:t> </a:t>
            </a:r>
            <a:r>
              <a:rPr sz="1200" spc="65" dirty="0">
                <a:solidFill>
                  <a:srgbClr val="8496AF"/>
                </a:solidFill>
                <a:latin typeface="Calibri"/>
                <a:cs typeface="Calibri"/>
              </a:rPr>
              <a:t>AN</a:t>
            </a:r>
            <a:r>
              <a:rPr sz="1200" spc="-110" dirty="0">
                <a:solidFill>
                  <a:srgbClr val="8496AF"/>
                </a:solidFill>
                <a:latin typeface="Calibri"/>
                <a:cs typeface="Calibri"/>
              </a:rPr>
              <a:t> </a:t>
            </a:r>
            <a:r>
              <a:rPr sz="1200" spc="60" dirty="0">
                <a:solidFill>
                  <a:srgbClr val="8496AF"/>
                </a:solidFill>
                <a:latin typeface="Calibri"/>
                <a:cs typeface="Calibri"/>
              </a:rPr>
              <a:t>OM</a:t>
            </a:r>
            <a:r>
              <a:rPr sz="1200" spc="-120" dirty="0">
                <a:solidFill>
                  <a:srgbClr val="8496AF"/>
                </a:solidFill>
                <a:latin typeface="Calibri"/>
                <a:cs typeface="Calibri"/>
              </a:rPr>
              <a:t> </a:t>
            </a:r>
            <a:r>
              <a:rPr sz="1200" spc="-10" dirty="0">
                <a:solidFill>
                  <a:srgbClr val="8496AF"/>
                </a:solidFill>
                <a:latin typeface="Calibri"/>
                <a:cs typeface="Calibri"/>
              </a:rPr>
              <a:t>A</a:t>
            </a:r>
            <a:r>
              <a:rPr sz="1200" spc="-110" dirty="0">
                <a:solidFill>
                  <a:srgbClr val="8496AF"/>
                </a:solidFill>
                <a:latin typeface="Calibri"/>
                <a:cs typeface="Calibri"/>
              </a:rPr>
              <a:t> </a:t>
            </a:r>
            <a:r>
              <a:rPr sz="1200" dirty="0">
                <a:solidFill>
                  <a:srgbClr val="8496AF"/>
                </a:solidFill>
                <a:latin typeface="Calibri"/>
                <a:cs typeface="Calibri"/>
              </a:rPr>
              <a:t>LY</a:t>
            </a:r>
            <a:r>
              <a:rPr sz="1200" spc="320" dirty="0">
                <a:solidFill>
                  <a:srgbClr val="8496AF"/>
                </a:solidFill>
                <a:latin typeface="Calibri"/>
                <a:cs typeface="Calibri"/>
              </a:rPr>
              <a:t> </a:t>
            </a:r>
            <a:r>
              <a:rPr sz="1200" dirty="0">
                <a:solidFill>
                  <a:srgbClr val="8496AF"/>
                </a:solidFill>
                <a:latin typeface="Calibri"/>
                <a:cs typeface="Calibri"/>
              </a:rPr>
              <a:t>R</a:t>
            </a:r>
            <a:r>
              <a:rPr sz="1200" spc="-114" dirty="0">
                <a:solidFill>
                  <a:srgbClr val="8496AF"/>
                </a:solidFill>
                <a:latin typeface="Calibri"/>
                <a:cs typeface="Calibri"/>
              </a:rPr>
              <a:t> </a:t>
            </a:r>
            <a:r>
              <a:rPr sz="1200" spc="60" dirty="0">
                <a:solidFill>
                  <a:srgbClr val="8496AF"/>
                </a:solidFill>
                <a:latin typeface="Calibri"/>
                <a:cs typeface="Calibri"/>
              </a:rPr>
              <a:t>ES</a:t>
            </a:r>
            <a:r>
              <a:rPr sz="1200" spc="-114" dirty="0">
                <a:solidFill>
                  <a:srgbClr val="8496AF"/>
                </a:solidFill>
                <a:latin typeface="Calibri"/>
                <a:cs typeface="Calibri"/>
              </a:rPr>
              <a:t> </a:t>
            </a:r>
            <a:r>
              <a:rPr sz="1200" spc="80" dirty="0">
                <a:solidFill>
                  <a:srgbClr val="8496AF"/>
                </a:solidFill>
                <a:latin typeface="Calibri"/>
                <a:cs typeface="Calibri"/>
              </a:rPr>
              <a:t>OLU</a:t>
            </a:r>
            <a:r>
              <a:rPr sz="1200" spc="-114" dirty="0">
                <a:solidFill>
                  <a:srgbClr val="8496AF"/>
                </a:solidFill>
                <a:latin typeface="Calibri"/>
                <a:cs typeface="Calibri"/>
              </a:rPr>
              <a:t> </a:t>
            </a:r>
            <a:r>
              <a:rPr sz="1200" spc="-10" dirty="0">
                <a:solidFill>
                  <a:srgbClr val="8496AF"/>
                </a:solidFill>
                <a:latin typeface="Calibri"/>
                <a:cs typeface="Calibri"/>
              </a:rPr>
              <a:t>T</a:t>
            </a:r>
            <a:r>
              <a:rPr sz="1200" spc="-120" dirty="0">
                <a:solidFill>
                  <a:srgbClr val="8496AF"/>
                </a:solidFill>
                <a:latin typeface="Calibri"/>
                <a:cs typeface="Calibri"/>
              </a:rPr>
              <a:t> </a:t>
            </a:r>
            <a:r>
              <a:rPr sz="1200" dirty="0">
                <a:solidFill>
                  <a:srgbClr val="8496AF"/>
                </a:solidFill>
                <a:latin typeface="Calibri"/>
                <a:cs typeface="Calibri"/>
              </a:rPr>
              <a:t>I</a:t>
            </a:r>
            <a:r>
              <a:rPr sz="1200" spc="-120" dirty="0">
                <a:solidFill>
                  <a:srgbClr val="8496AF"/>
                </a:solidFill>
                <a:latin typeface="Calibri"/>
                <a:cs typeface="Calibri"/>
              </a:rPr>
              <a:t> </a:t>
            </a:r>
            <a:r>
              <a:rPr sz="1200" spc="-10" dirty="0">
                <a:solidFill>
                  <a:srgbClr val="8496AF"/>
                </a:solidFill>
                <a:latin typeface="Calibri"/>
                <a:cs typeface="Calibri"/>
              </a:rPr>
              <a:t>O</a:t>
            </a:r>
            <a:r>
              <a:rPr sz="1200" spc="-114" dirty="0">
                <a:solidFill>
                  <a:srgbClr val="8496AF"/>
                </a:solidFill>
                <a:latin typeface="Calibri"/>
                <a:cs typeface="Calibri"/>
              </a:rPr>
              <a:t> </a:t>
            </a:r>
            <a:r>
              <a:rPr sz="1200" dirty="0">
                <a:solidFill>
                  <a:srgbClr val="8496AF"/>
                </a:solidFill>
                <a:latin typeface="Calibri"/>
                <a:cs typeface="Calibri"/>
              </a:rPr>
              <a:t>N</a:t>
            </a:r>
            <a:r>
              <a:rPr sz="1200" spc="320" dirty="0">
                <a:solidFill>
                  <a:srgbClr val="8496AF"/>
                </a:solidFill>
                <a:latin typeface="Calibri"/>
                <a:cs typeface="Calibri"/>
              </a:rPr>
              <a:t> </a:t>
            </a:r>
            <a:r>
              <a:rPr sz="1200" spc="60" dirty="0">
                <a:solidFill>
                  <a:srgbClr val="8496AF"/>
                </a:solidFill>
                <a:latin typeface="Calibri"/>
                <a:cs typeface="Calibri"/>
              </a:rPr>
              <a:t>OF</a:t>
            </a:r>
            <a:r>
              <a:rPr sz="1200" spc="-110" dirty="0">
                <a:solidFill>
                  <a:srgbClr val="8496AF"/>
                </a:solidFill>
                <a:latin typeface="Calibri"/>
                <a:cs typeface="Calibri"/>
              </a:rPr>
              <a:t> </a:t>
            </a:r>
            <a:r>
              <a:rPr sz="1200" dirty="0">
                <a:solidFill>
                  <a:srgbClr val="8496AF"/>
                </a:solidFill>
                <a:latin typeface="Calibri"/>
                <a:cs typeface="Calibri"/>
              </a:rPr>
              <a:t>F</a:t>
            </a:r>
            <a:r>
              <a:rPr sz="1200" spc="-125" dirty="0">
                <a:solidFill>
                  <a:srgbClr val="8496AF"/>
                </a:solidFill>
                <a:latin typeface="Calibri"/>
                <a:cs typeface="Calibri"/>
              </a:rPr>
              <a:t> </a:t>
            </a:r>
            <a:r>
              <a:rPr sz="1200" dirty="0">
                <a:solidFill>
                  <a:srgbClr val="8496AF"/>
                </a:solidFill>
                <a:latin typeface="Calibri"/>
                <a:cs typeface="Calibri"/>
              </a:rPr>
              <a:t>I</a:t>
            </a:r>
            <a:r>
              <a:rPr sz="1200" spc="-120" dirty="0">
                <a:solidFill>
                  <a:srgbClr val="8496AF"/>
                </a:solidFill>
                <a:latin typeface="Calibri"/>
                <a:cs typeface="Calibri"/>
              </a:rPr>
              <a:t> </a:t>
            </a:r>
            <a:r>
              <a:rPr sz="1200" spc="40" dirty="0">
                <a:solidFill>
                  <a:srgbClr val="8496AF"/>
                </a:solidFill>
                <a:latin typeface="Calibri"/>
                <a:cs typeface="Calibri"/>
              </a:rPr>
              <a:t>CE</a:t>
            </a:r>
            <a:endParaRPr sz="1200">
              <a:latin typeface="Calibri"/>
              <a:cs typeface="Calibri"/>
            </a:endParaRPr>
          </a:p>
        </p:txBody>
      </p:sp>
      <p:sp>
        <p:nvSpPr>
          <p:cNvPr id="3" name="object 3"/>
          <p:cNvSpPr/>
          <p:nvPr/>
        </p:nvSpPr>
        <p:spPr>
          <a:xfrm>
            <a:off x="5870447" y="739140"/>
            <a:ext cx="450850" cy="0"/>
          </a:xfrm>
          <a:custGeom>
            <a:avLst/>
            <a:gdLst/>
            <a:ahLst/>
            <a:cxnLst/>
            <a:rect l="l" t="t" r="r" b="b"/>
            <a:pathLst>
              <a:path w="450850">
                <a:moveTo>
                  <a:pt x="0" y="0"/>
                </a:moveTo>
                <a:lnTo>
                  <a:pt x="450850" y="0"/>
                </a:lnTo>
              </a:path>
            </a:pathLst>
          </a:custGeom>
          <a:ln w="6350">
            <a:solidFill>
              <a:srgbClr val="333E50"/>
            </a:solidFill>
          </a:ln>
        </p:spPr>
        <p:txBody>
          <a:bodyPr wrap="square" lIns="0" tIns="0" rIns="0" bIns="0" rtlCol="0"/>
          <a:lstStyle/>
          <a:p>
            <a:endParaRPr/>
          </a:p>
        </p:txBody>
      </p:sp>
      <p:sp>
        <p:nvSpPr>
          <p:cNvPr id="9" name="object 9"/>
          <p:cNvSpPr txBox="1"/>
          <p:nvPr/>
        </p:nvSpPr>
        <p:spPr>
          <a:xfrm>
            <a:off x="1152142" y="361886"/>
            <a:ext cx="1664335" cy="525145"/>
          </a:xfrm>
          <a:prstGeom prst="rect">
            <a:avLst/>
          </a:prstGeom>
        </p:spPr>
        <p:txBody>
          <a:bodyPr vert="horz" wrap="square" lIns="0" tIns="11430" rIns="0" bIns="0" rtlCol="0">
            <a:spAutoFit/>
          </a:bodyPr>
          <a:lstStyle/>
          <a:p>
            <a:pPr marL="299720" marR="292735" algn="ctr">
              <a:lnSpc>
                <a:spcPct val="102499"/>
              </a:lnSpc>
              <a:spcBef>
                <a:spcPts val="90"/>
              </a:spcBef>
            </a:pPr>
            <a:r>
              <a:rPr sz="800" dirty="0">
                <a:solidFill>
                  <a:srgbClr val="7E7E7E"/>
                </a:solidFill>
                <a:latin typeface="Agency FB"/>
                <a:cs typeface="Agency FB"/>
              </a:rPr>
              <a:t>CLEARED</a:t>
            </a:r>
            <a:r>
              <a:rPr sz="800" spc="20" dirty="0">
                <a:solidFill>
                  <a:srgbClr val="7E7E7E"/>
                </a:solidFill>
                <a:latin typeface="Agency FB"/>
                <a:cs typeface="Agency FB"/>
              </a:rPr>
              <a:t> </a:t>
            </a:r>
            <a:r>
              <a:rPr sz="800" dirty="0">
                <a:solidFill>
                  <a:srgbClr val="7E7E7E"/>
                </a:solidFill>
                <a:latin typeface="Agency FB"/>
                <a:cs typeface="Agency FB"/>
              </a:rPr>
              <a:t>FOR</a:t>
            </a:r>
            <a:r>
              <a:rPr sz="800" spc="20" dirty="0">
                <a:solidFill>
                  <a:srgbClr val="7E7E7E"/>
                </a:solidFill>
                <a:latin typeface="Agency FB"/>
                <a:cs typeface="Agency FB"/>
              </a:rPr>
              <a:t> </a:t>
            </a:r>
            <a:r>
              <a:rPr sz="800" dirty="0">
                <a:solidFill>
                  <a:srgbClr val="7E7E7E"/>
                </a:solidFill>
                <a:latin typeface="Agency FB"/>
                <a:cs typeface="Agency FB"/>
              </a:rPr>
              <a:t>OPEN</a:t>
            </a:r>
            <a:r>
              <a:rPr sz="800" spc="5" dirty="0">
                <a:solidFill>
                  <a:srgbClr val="7E7E7E"/>
                </a:solidFill>
                <a:latin typeface="Agency FB"/>
                <a:cs typeface="Agency FB"/>
              </a:rPr>
              <a:t> </a:t>
            </a:r>
            <a:r>
              <a:rPr sz="800" spc="-10" dirty="0">
                <a:solidFill>
                  <a:srgbClr val="7E7E7E"/>
                </a:solidFill>
                <a:latin typeface="Agency FB"/>
                <a:cs typeface="Agency FB"/>
              </a:rPr>
              <a:t>PUBLICATION</a:t>
            </a:r>
            <a:r>
              <a:rPr sz="800" spc="500" dirty="0">
                <a:solidFill>
                  <a:srgbClr val="7E7E7E"/>
                </a:solidFill>
                <a:latin typeface="Agency FB"/>
                <a:cs typeface="Agency FB"/>
              </a:rPr>
              <a:t> </a:t>
            </a:r>
            <a:r>
              <a:rPr sz="800" dirty="0">
                <a:solidFill>
                  <a:srgbClr val="7E7E7E"/>
                </a:solidFill>
                <a:latin typeface="Agency FB"/>
                <a:cs typeface="Agency FB"/>
              </a:rPr>
              <a:t>APR</a:t>
            </a:r>
            <a:r>
              <a:rPr sz="800" spc="15" dirty="0">
                <a:solidFill>
                  <a:srgbClr val="7E7E7E"/>
                </a:solidFill>
                <a:latin typeface="Agency FB"/>
                <a:cs typeface="Agency FB"/>
              </a:rPr>
              <a:t> </a:t>
            </a:r>
            <a:r>
              <a:rPr sz="800" dirty="0">
                <a:solidFill>
                  <a:srgbClr val="7E7E7E"/>
                </a:solidFill>
                <a:latin typeface="Agency FB"/>
                <a:cs typeface="Agency FB"/>
              </a:rPr>
              <a:t>17, </a:t>
            </a:r>
            <a:r>
              <a:rPr sz="800" spc="-20" dirty="0">
                <a:solidFill>
                  <a:srgbClr val="7E7E7E"/>
                </a:solidFill>
                <a:latin typeface="Agency FB"/>
                <a:cs typeface="Agency FB"/>
              </a:rPr>
              <a:t>2023</a:t>
            </a:r>
            <a:endParaRPr sz="800" dirty="0">
              <a:latin typeface="Agency FB"/>
              <a:cs typeface="Agency FB"/>
            </a:endParaRPr>
          </a:p>
          <a:p>
            <a:pPr algn="ctr">
              <a:lnSpc>
                <a:spcPct val="100000"/>
              </a:lnSpc>
              <a:spcBef>
                <a:spcPts val="25"/>
              </a:spcBef>
            </a:pPr>
            <a:r>
              <a:rPr sz="800" dirty="0">
                <a:solidFill>
                  <a:srgbClr val="7E7E7E"/>
                </a:solidFill>
                <a:latin typeface="Agency FB"/>
                <a:cs typeface="Agency FB"/>
              </a:rPr>
              <a:t>Department</a:t>
            </a:r>
            <a:r>
              <a:rPr sz="800" spc="30" dirty="0">
                <a:solidFill>
                  <a:srgbClr val="7E7E7E"/>
                </a:solidFill>
                <a:latin typeface="Agency FB"/>
                <a:cs typeface="Agency FB"/>
              </a:rPr>
              <a:t> </a:t>
            </a:r>
            <a:r>
              <a:rPr sz="800" dirty="0">
                <a:solidFill>
                  <a:srgbClr val="7E7E7E"/>
                </a:solidFill>
                <a:latin typeface="Agency FB"/>
                <a:cs typeface="Agency FB"/>
              </a:rPr>
              <a:t>of</a:t>
            </a:r>
            <a:r>
              <a:rPr sz="800" spc="45" dirty="0">
                <a:solidFill>
                  <a:srgbClr val="7E7E7E"/>
                </a:solidFill>
                <a:latin typeface="Agency FB"/>
                <a:cs typeface="Agency FB"/>
              </a:rPr>
              <a:t> </a:t>
            </a:r>
            <a:r>
              <a:rPr sz="800" spc="-10" dirty="0">
                <a:solidFill>
                  <a:srgbClr val="7E7E7E"/>
                </a:solidFill>
                <a:latin typeface="Agency FB"/>
                <a:cs typeface="Agency FB"/>
              </a:rPr>
              <a:t>Defense</a:t>
            </a:r>
            <a:endParaRPr sz="800" dirty="0">
              <a:latin typeface="Agency FB"/>
              <a:cs typeface="Agency FB"/>
            </a:endParaRPr>
          </a:p>
          <a:p>
            <a:pPr marL="3810" algn="ctr">
              <a:lnSpc>
                <a:spcPct val="100000"/>
              </a:lnSpc>
              <a:spcBef>
                <a:spcPts val="25"/>
              </a:spcBef>
            </a:pPr>
            <a:r>
              <a:rPr sz="800" dirty="0">
                <a:solidFill>
                  <a:srgbClr val="7E7E7E"/>
                </a:solidFill>
                <a:latin typeface="Agency FB"/>
                <a:cs typeface="Agency FB"/>
              </a:rPr>
              <a:t>Office</a:t>
            </a:r>
            <a:r>
              <a:rPr sz="800" spc="55" dirty="0">
                <a:solidFill>
                  <a:srgbClr val="7E7E7E"/>
                </a:solidFill>
                <a:latin typeface="Agency FB"/>
                <a:cs typeface="Agency FB"/>
              </a:rPr>
              <a:t> </a:t>
            </a:r>
            <a:r>
              <a:rPr sz="800" dirty="0">
                <a:solidFill>
                  <a:srgbClr val="7E7E7E"/>
                </a:solidFill>
                <a:latin typeface="Agency FB"/>
                <a:cs typeface="Agency FB"/>
              </a:rPr>
              <a:t>of</a:t>
            </a:r>
            <a:r>
              <a:rPr sz="800" spc="40" dirty="0">
                <a:solidFill>
                  <a:srgbClr val="7E7E7E"/>
                </a:solidFill>
                <a:latin typeface="Agency FB"/>
                <a:cs typeface="Agency FB"/>
              </a:rPr>
              <a:t> </a:t>
            </a:r>
            <a:r>
              <a:rPr sz="800" dirty="0">
                <a:solidFill>
                  <a:srgbClr val="7E7E7E"/>
                </a:solidFill>
                <a:latin typeface="Agency FB"/>
                <a:cs typeface="Agency FB"/>
              </a:rPr>
              <a:t>Prepublication</a:t>
            </a:r>
            <a:r>
              <a:rPr sz="800" spc="35" dirty="0">
                <a:solidFill>
                  <a:srgbClr val="7E7E7E"/>
                </a:solidFill>
                <a:latin typeface="Agency FB"/>
                <a:cs typeface="Agency FB"/>
              </a:rPr>
              <a:t> </a:t>
            </a:r>
            <a:r>
              <a:rPr sz="800" dirty="0">
                <a:solidFill>
                  <a:srgbClr val="7E7E7E"/>
                </a:solidFill>
                <a:latin typeface="Agency FB"/>
                <a:cs typeface="Agency FB"/>
              </a:rPr>
              <a:t>and</a:t>
            </a:r>
            <a:r>
              <a:rPr sz="800" spc="55" dirty="0">
                <a:solidFill>
                  <a:srgbClr val="7E7E7E"/>
                </a:solidFill>
                <a:latin typeface="Agency FB"/>
                <a:cs typeface="Agency FB"/>
              </a:rPr>
              <a:t> </a:t>
            </a:r>
            <a:r>
              <a:rPr sz="800" dirty="0">
                <a:solidFill>
                  <a:srgbClr val="7E7E7E"/>
                </a:solidFill>
                <a:latin typeface="Agency FB"/>
                <a:cs typeface="Agency FB"/>
              </a:rPr>
              <a:t>Security</a:t>
            </a:r>
            <a:r>
              <a:rPr sz="800" spc="25" dirty="0">
                <a:solidFill>
                  <a:srgbClr val="7E7E7E"/>
                </a:solidFill>
                <a:latin typeface="Agency FB"/>
                <a:cs typeface="Agency FB"/>
              </a:rPr>
              <a:t> </a:t>
            </a:r>
            <a:r>
              <a:rPr sz="800" spc="-10" dirty="0">
                <a:solidFill>
                  <a:srgbClr val="7E7E7E"/>
                </a:solidFill>
                <a:latin typeface="Agency FB"/>
                <a:cs typeface="Agency FB"/>
              </a:rPr>
              <a:t>Review</a:t>
            </a:r>
            <a:endParaRPr sz="800" dirty="0">
              <a:latin typeface="Agency FB"/>
              <a:cs typeface="Agency FB"/>
            </a:endParaRPr>
          </a:p>
        </p:txBody>
      </p:sp>
      <p:sp>
        <p:nvSpPr>
          <p:cNvPr id="10" name="object 10"/>
          <p:cNvSpPr txBox="1"/>
          <p:nvPr/>
        </p:nvSpPr>
        <p:spPr>
          <a:xfrm>
            <a:off x="4335905" y="607452"/>
            <a:ext cx="3519170" cy="793115"/>
          </a:xfrm>
          <a:prstGeom prst="rect">
            <a:avLst/>
          </a:prstGeom>
        </p:spPr>
        <p:txBody>
          <a:bodyPr vert="horz" wrap="square" lIns="0" tIns="52705" rIns="0" bIns="0" rtlCol="0">
            <a:spAutoFit/>
          </a:bodyPr>
          <a:lstStyle/>
          <a:p>
            <a:pPr algn="ctr">
              <a:lnSpc>
                <a:spcPct val="100000"/>
              </a:lnSpc>
              <a:spcBef>
                <a:spcPts val="415"/>
              </a:spcBef>
            </a:pPr>
            <a:r>
              <a:rPr sz="2800" dirty="0">
                <a:latin typeface="High Tower Text"/>
                <a:cs typeface="High Tower Text"/>
              </a:rPr>
              <a:t>UAP</a:t>
            </a:r>
            <a:r>
              <a:rPr sz="2800" spc="-40" dirty="0">
                <a:latin typeface="High Tower Text"/>
                <a:cs typeface="High Tower Text"/>
              </a:rPr>
              <a:t> </a:t>
            </a:r>
            <a:r>
              <a:rPr sz="2800" dirty="0">
                <a:latin typeface="High Tower Text"/>
                <a:cs typeface="High Tower Text"/>
              </a:rPr>
              <a:t>Reporting</a:t>
            </a:r>
            <a:r>
              <a:rPr sz="2800" spc="-60" dirty="0">
                <a:latin typeface="High Tower Text"/>
                <a:cs typeface="High Tower Text"/>
              </a:rPr>
              <a:t> </a:t>
            </a:r>
            <a:r>
              <a:rPr sz="2800" spc="-10" dirty="0">
                <a:latin typeface="High Tower Text"/>
                <a:cs typeface="High Tower Text"/>
              </a:rPr>
              <a:t>Trends</a:t>
            </a:r>
            <a:endParaRPr sz="2800" dirty="0">
              <a:latin typeface="High Tower Text"/>
              <a:cs typeface="High Tower Text"/>
            </a:endParaRPr>
          </a:p>
          <a:p>
            <a:pPr algn="ctr">
              <a:lnSpc>
                <a:spcPct val="100000"/>
              </a:lnSpc>
              <a:spcBef>
                <a:spcPts val="204"/>
              </a:spcBef>
            </a:pPr>
            <a:r>
              <a:rPr sz="1800" i="1" spc="-10" dirty="0">
                <a:solidFill>
                  <a:srgbClr val="7E7E7E"/>
                </a:solidFill>
                <a:latin typeface="High Tower Text"/>
                <a:cs typeface="High Tower Text"/>
              </a:rPr>
              <a:t>1996-</a:t>
            </a:r>
            <a:r>
              <a:rPr sz="1800" i="1" spc="-20" dirty="0">
                <a:solidFill>
                  <a:srgbClr val="7E7E7E"/>
                </a:solidFill>
                <a:latin typeface="High Tower Text"/>
                <a:cs typeface="High Tower Text"/>
              </a:rPr>
              <a:t>2023</a:t>
            </a:r>
            <a:endParaRPr sz="1800" dirty="0">
              <a:latin typeface="High Tower Text"/>
              <a:cs typeface="High Tower Text"/>
            </a:endParaRPr>
          </a:p>
        </p:txBody>
      </p:sp>
      <p:grpSp>
        <p:nvGrpSpPr>
          <p:cNvPr id="11" name="object 11"/>
          <p:cNvGrpSpPr/>
          <p:nvPr/>
        </p:nvGrpSpPr>
        <p:grpSpPr>
          <a:xfrm>
            <a:off x="231648" y="1557527"/>
            <a:ext cx="4871085" cy="429895"/>
            <a:chOff x="231648" y="1557527"/>
            <a:chExt cx="4871085" cy="429895"/>
          </a:xfrm>
        </p:grpSpPr>
        <p:pic>
          <p:nvPicPr>
            <p:cNvPr id="12" name="object 12"/>
            <p:cNvPicPr/>
            <p:nvPr/>
          </p:nvPicPr>
          <p:blipFill>
            <a:blip r:embed="rId2" cstate="print"/>
            <a:stretch>
              <a:fillRect/>
            </a:stretch>
          </p:blipFill>
          <p:spPr>
            <a:xfrm>
              <a:off x="231648" y="1557527"/>
              <a:ext cx="4870703" cy="385571"/>
            </a:xfrm>
            <a:prstGeom prst="rect">
              <a:avLst/>
            </a:prstGeom>
          </p:spPr>
        </p:pic>
        <p:pic>
          <p:nvPicPr>
            <p:cNvPr id="13" name="object 13"/>
            <p:cNvPicPr/>
            <p:nvPr/>
          </p:nvPicPr>
          <p:blipFill>
            <a:blip r:embed="rId3" cstate="print"/>
            <a:stretch>
              <a:fillRect/>
            </a:stretch>
          </p:blipFill>
          <p:spPr>
            <a:xfrm>
              <a:off x="1589532" y="1557528"/>
              <a:ext cx="2153411" cy="429767"/>
            </a:xfrm>
            <a:prstGeom prst="rect">
              <a:avLst/>
            </a:prstGeom>
          </p:spPr>
        </p:pic>
      </p:grpSp>
      <p:sp>
        <p:nvSpPr>
          <p:cNvPr id="14" name="object 14"/>
          <p:cNvSpPr txBox="1"/>
          <p:nvPr/>
        </p:nvSpPr>
        <p:spPr>
          <a:xfrm>
            <a:off x="257556" y="1583436"/>
            <a:ext cx="4764405" cy="279400"/>
          </a:xfrm>
          <a:prstGeom prst="rect">
            <a:avLst/>
          </a:prstGeom>
          <a:solidFill>
            <a:srgbClr val="FFFFFF"/>
          </a:solidFill>
        </p:spPr>
        <p:txBody>
          <a:bodyPr vert="horz" wrap="square" lIns="0" tIns="43815" rIns="0" bIns="0" rtlCol="0">
            <a:spAutoFit/>
          </a:bodyPr>
          <a:lstStyle/>
          <a:p>
            <a:pPr algn="ctr">
              <a:lnSpc>
                <a:spcPct val="100000"/>
              </a:lnSpc>
              <a:spcBef>
                <a:spcPts val="345"/>
              </a:spcBef>
            </a:pPr>
            <a:r>
              <a:rPr sz="1200" spc="-10" dirty="0">
                <a:latin typeface="Segoe UI"/>
                <a:cs typeface="Segoe UI"/>
              </a:rPr>
              <a:t>REPORTED-</a:t>
            </a:r>
            <a:r>
              <a:rPr sz="1200" dirty="0">
                <a:latin typeface="Segoe UI"/>
                <a:cs typeface="Segoe UI"/>
              </a:rPr>
              <a:t>UAP</a:t>
            </a:r>
            <a:r>
              <a:rPr sz="1200" spc="85" dirty="0">
                <a:latin typeface="Segoe UI"/>
                <a:cs typeface="Segoe UI"/>
              </a:rPr>
              <a:t> </a:t>
            </a:r>
            <a:r>
              <a:rPr sz="1200" spc="-10" dirty="0">
                <a:latin typeface="Segoe UI"/>
                <a:cs typeface="Segoe UI"/>
              </a:rPr>
              <a:t>ALTITUDES</a:t>
            </a:r>
            <a:endParaRPr sz="1200">
              <a:latin typeface="Segoe UI"/>
              <a:cs typeface="Segoe UI"/>
            </a:endParaRPr>
          </a:p>
        </p:txBody>
      </p:sp>
      <p:grpSp>
        <p:nvGrpSpPr>
          <p:cNvPr id="15" name="object 15"/>
          <p:cNvGrpSpPr/>
          <p:nvPr/>
        </p:nvGrpSpPr>
        <p:grpSpPr>
          <a:xfrm>
            <a:off x="257556" y="1565147"/>
            <a:ext cx="8126095" cy="5032375"/>
            <a:chOff x="257556" y="1565147"/>
            <a:chExt cx="8126095" cy="5032375"/>
          </a:xfrm>
        </p:grpSpPr>
        <p:pic>
          <p:nvPicPr>
            <p:cNvPr id="16" name="object 16"/>
            <p:cNvPicPr/>
            <p:nvPr/>
          </p:nvPicPr>
          <p:blipFill>
            <a:blip r:embed="rId4" cstate="print"/>
            <a:stretch>
              <a:fillRect/>
            </a:stretch>
          </p:blipFill>
          <p:spPr>
            <a:xfrm>
              <a:off x="257556" y="1901951"/>
              <a:ext cx="4764024" cy="4695444"/>
            </a:xfrm>
            <a:prstGeom prst="rect">
              <a:avLst/>
            </a:prstGeom>
          </p:spPr>
        </p:pic>
        <p:pic>
          <p:nvPicPr>
            <p:cNvPr id="17" name="object 17"/>
            <p:cNvPicPr/>
            <p:nvPr/>
          </p:nvPicPr>
          <p:blipFill>
            <a:blip r:embed="rId5" cstate="print"/>
            <a:stretch>
              <a:fillRect/>
            </a:stretch>
          </p:blipFill>
          <p:spPr>
            <a:xfrm>
              <a:off x="5113020" y="1565147"/>
              <a:ext cx="3270503" cy="573023"/>
            </a:xfrm>
            <a:prstGeom prst="rect">
              <a:avLst/>
            </a:prstGeom>
          </p:spPr>
        </p:pic>
        <p:pic>
          <p:nvPicPr>
            <p:cNvPr id="18" name="object 18"/>
            <p:cNvPicPr/>
            <p:nvPr/>
          </p:nvPicPr>
          <p:blipFill>
            <a:blip r:embed="rId6" cstate="print"/>
            <a:stretch>
              <a:fillRect/>
            </a:stretch>
          </p:blipFill>
          <p:spPr>
            <a:xfrm>
              <a:off x="5803391" y="1565147"/>
              <a:ext cx="1888235" cy="614171"/>
            </a:xfrm>
            <a:prstGeom prst="rect">
              <a:avLst/>
            </a:prstGeom>
          </p:spPr>
        </p:pic>
      </p:grpSp>
      <p:sp>
        <p:nvSpPr>
          <p:cNvPr id="19" name="object 19"/>
          <p:cNvSpPr txBox="1"/>
          <p:nvPr/>
        </p:nvSpPr>
        <p:spPr>
          <a:xfrm>
            <a:off x="5138928" y="1591055"/>
            <a:ext cx="3164205" cy="466725"/>
          </a:xfrm>
          <a:prstGeom prst="rect">
            <a:avLst/>
          </a:prstGeom>
          <a:solidFill>
            <a:srgbClr val="FFFFFF"/>
          </a:solidFill>
        </p:spPr>
        <p:txBody>
          <a:bodyPr vert="horz" wrap="square" lIns="0" tIns="41910" rIns="0" bIns="0" rtlCol="0">
            <a:spAutoFit/>
          </a:bodyPr>
          <a:lstStyle/>
          <a:p>
            <a:pPr marL="782955" marR="775970" indent="48260">
              <a:lnSpc>
                <a:spcPct val="100800"/>
              </a:lnSpc>
              <a:spcBef>
                <a:spcPts val="330"/>
              </a:spcBef>
            </a:pPr>
            <a:r>
              <a:rPr sz="1200" spc="-10" dirty="0">
                <a:latin typeface="Segoe UI"/>
                <a:cs typeface="Segoe UI"/>
              </a:rPr>
              <a:t>TYPICALLY-REPORTED </a:t>
            </a:r>
            <a:r>
              <a:rPr sz="1200" dirty="0">
                <a:latin typeface="Segoe UI"/>
                <a:cs typeface="Segoe UI"/>
              </a:rPr>
              <a:t>UAP </a:t>
            </a:r>
            <a:r>
              <a:rPr sz="1200" spc="-10" dirty="0">
                <a:latin typeface="Segoe UI"/>
                <a:cs typeface="Segoe UI"/>
              </a:rPr>
              <a:t>CHARACTERISTICS</a:t>
            </a:r>
            <a:endParaRPr sz="1200">
              <a:latin typeface="Segoe UI"/>
              <a:cs typeface="Segoe UI"/>
            </a:endParaRPr>
          </a:p>
        </p:txBody>
      </p:sp>
      <p:graphicFrame>
        <p:nvGraphicFramePr>
          <p:cNvPr id="20" name="object 20"/>
          <p:cNvGraphicFramePr>
            <a:graphicFrameLocks noGrp="1"/>
          </p:cNvGraphicFramePr>
          <p:nvPr/>
        </p:nvGraphicFramePr>
        <p:xfrm>
          <a:off x="5132208" y="2180612"/>
          <a:ext cx="3164204" cy="4361815"/>
        </p:xfrm>
        <a:graphic>
          <a:graphicData uri="http://schemas.openxmlformats.org/drawingml/2006/table">
            <a:tbl>
              <a:tblPr firstRow="1" bandRow="1">
                <a:tableStyleId>{2D5ABB26-0587-4C30-8999-92F81FD0307C}</a:tableStyleId>
              </a:tblPr>
              <a:tblGrid>
                <a:gridCol w="450215">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gridCol w="1786889">
                  <a:extLst>
                    <a:ext uri="{9D8B030D-6E8A-4147-A177-3AD203B41FA5}">
                      <a16:colId xmlns:a16="http://schemas.microsoft.com/office/drawing/2014/main" val="20002"/>
                    </a:ext>
                  </a:extLst>
                </a:gridCol>
              </a:tblGrid>
              <a:tr h="471170">
                <a:tc rowSpan="3">
                  <a:txBody>
                    <a:bodyPr/>
                    <a:lstStyle/>
                    <a:p>
                      <a:pPr marL="331470">
                        <a:lnSpc>
                          <a:spcPct val="100000"/>
                        </a:lnSpc>
                        <a:spcBef>
                          <a:spcPts val="1040"/>
                        </a:spcBef>
                      </a:pPr>
                      <a:r>
                        <a:rPr sz="1200" spc="-10" dirty="0">
                          <a:latin typeface="Agency FB"/>
                          <a:cs typeface="Agency FB"/>
                        </a:rPr>
                        <a:t>Appearance</a:t>
                      </a:r>
                      <a:endParaRPr sz="1200">
                        <a:latin typeface="Agency FB"/>
                        <a:cs typeface="Agency FB"/>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olid"/>
                    </a:lnT>
                    <a:lnB w="6350">
                      <a:solidFill>
                        <a:srgbClr val="585858"/>
                      </a:solidFill>
                      <a:prstDash val="sysDot"/>
                    </a:lnB>
                    <a:solidFill>
                      <a:srgbClr val="F1F1F1"/>
                    </a:solidFill>
                  </a:tcPr>
                </a:tc>
                <a:tc>
                  <a:txBody>
                    <a:bodyPr/>
                    <a:lstStyle/>
                    <a:p>
                      <a:pPr marL="156210">
                        <a:lnSpc>
                          <a:spcPct val="100000"/>
                        </a:lnSpc>
                        <a:spcBef>
                          <a:spcPts val="1125"/>
                        </a:spcBef>
                      </a:pPr>
                      <a:r>
                        <a:rPr sz="1200" spc="-10" dirty="0">
                          <a:latin typeface="Agency FB"/>
                          <a:cs typeface="Agency FB"/>
                        </a:rPr>
                        <a:t>Morphology</a:t>
                      </a:r>
                      <a:endParaRPr sz="1200">
                        <a:latin typeface="Agency FB"/>
                        <a:cs typeface="Agency FB"/>
                      </a:endParaRPr>
                    </a:p>
                  </a:txBody>
                  <a:tcPr marL="0" marR="0" marT="142875" marB="0">
                    <a:lnL w="6350">
                      <a:solidFill>
                        <a:srgbClr val="585858"/>
                      </a:solidFill>
                      <a:prstDash val="sysDot"/>
                    </a:lnL>
                    <a:lnR w="6350">
                      <a:solidFill>
                        <a:srgbClr val="585858"/>
                      </a:solidFill>
                      <a:prstDash val="sysDot"/>
                    </a:lnR>
                    <a:lnT w="6350">
                      <a:solidFill>
                        <a:srgbClr val="585858"/>
                      </a:solidFill>
                      <a:prstDash val="solid"/>
                    </a:lnT>
                    <a:lnB w="6350">
                      <a:solidFill>
                        <a:srgbClr val="585858"/>
                      </a:solidFill>
                      <a:prstDash val="sysDot"/>
                    </a:lnB>
                    <a:solidFill>
                      <a:srgbClr val="F1F1F1"/>
                    </a:solidFill>
                  </a:tcPr>
                </a:tc>
                <a:tc>
                  <a:txBody>
                    <a:bodyPr/>
                    <a:lstStyle/>
                    <a:p>
                      <a:pPr marL="156210">
                        <a:lnSpc>
                          <a:spcPct val="100000"/>
                        </a:lnSpc>
                        <a:spcBef>
                          <a:spcPts val="1125"/>
                        </a:spcBef>
                      </a:pPr>
                      <a:r>
                        <a:rPr sz="1200" dirty="0">
                          <a:latin typeface="Agency FB"/>
                          <a:cs typeface="Agency FB"/>
                        </a:rPr>
                        <a:t>Round,</a:t>
                      </a:r>
                      <a:r>
                        <a:rPr sz="1200" spc="-25" dirty="0">
                          <a:latin typeface="Agency FB"/>
                          <a:cs typeface="Agency FB"/>
                        </a:rPr>
                        <a:t> </a:t>
                      </a:r>
                      <a:r>
                        <a:rPr sz="1200" dirty="0">
                          <a:latin typeface="Agency FB"/>
                          <a:cs typeface="Agency FB"/>
                        </a:rPr>
                        <a:t>Atypical</a:t>
                      </a:r>
                      <a:r>
                        <a:rPr sz="1200" spc="-25" dirty="0">
                          <a:latin typeface="Agency FB"/>
                          <a:cs typeface="Agency FB"/>
                        </a:rPr>
                        <a:t> </a:t>
                      </a:r>
                      <a:r>
                        <a:rPr sz="1200" spc="-10" dirty="0">
                          <a:latin typeface="Agency FB"/>
                          <a:cs typeface="Agency FB"/>
                        </a:rPr>
                        <a:t>Orientation</a:t>
                      </a:r>
                      <a:endParaRPr sz="1200">
                        <a:latin typeface="Agency FB"/>
                        <a:cs typeface="Agency FB"/>
                      </a:endParaRPr>
                    </a:p>
                  </a:txBody>
                  <a:tcPr marL="0" marR="0" marT="142875" marB="0">
                    <a:lnL w="6350">
                      <a:solidFill>
                        <a:srgbClr val="585858"/>
                      </a:solidFill>
                      <a:prstDash val="sysDot"/>
                    </a:lnL>
                    <a:lnR w="12700">
                      <a:solidFill>
                        <a:srgbClr val="FFFFFF"/>
                      </a:solidFill>
                      <a:prstDash val="solid"/>
                    </a:lnR>
                    <a:lnT w="6350">
                      <a:solidFill>
                        <a:srgbClr val="585858"/>
                      </a:solidFill>
                      <a:prstDash val="solid"/>
                    </a:lnT>
                    <a:lnB w="6350">
                      <a:solidFill>
                        <a:srgbClr val="585858"/>
                      </a:solidFill>
                      <a:prstDash val="sysDot"/>
                    </a:lnB>
                    <a:solidFill>
                      <a:srgbClr val="F1F1F1"/>
                    </a:solidFill>
                  </a:tcPr>
                </a:tc>
                <a:extLst>
                  <a:ext uri="{0D108BD9-81ED-4DB2-BD59-A6C34878D82A}">
                    <a16:rowId xmlns:a16="http://schemas.microsoft.com/office/drawing/2014/main" val="10000"/>
                  </a:ext>
                </a:extLst>
              </a:tr>
              <a:tr h="38227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olid"/>
                    </a:lnT>
                    <a:lnB w="6350">
                      <a:solidFill>
                        <a:srgbClr val="585858"/>
                      </a:solidFill>
                      <a:prstDash val="sysDot"/>
                    </a:lnB>
                    <a:solidFill>
                      <a:srgbClr val="F1F1F1"/>
                    </a:solidFill>
                  </a:tcPr>
                </a:tc>
                <a:tc>
                  <a:txBody>
                    <a:bodyPr/>
                    <a:lstStyle/>
                    <a:p>
                      <a:pPr marL="156210">
                        <a:lnSpc>
                          <a:spcPct val="100000"/>
                        </a:lnSpc>
                        <a:spcBef>
                          <a:spcPts val="775"/>
                        </a:spcBef>
                      </a:pPr>
                      <a:r>
                        <a:rPr sz="1200" spc="-20" dirty="0">
                          <a:latin typeface="Agency FB"/>
                          <a:cs typeface="Agency FB"/>
                        </a:rPr>
                        <a:t>Size</a:t>
                      </a:r>
                      <a:endParaRPr sz="1200">
                        <a:latin typeface="Agency FB"/>
                        <a:cs typeface="Agency FB"/>
                      </a:endParaRPr>
                    </a:p>
                  </a:txBody>
                  <a:tcPr marL="0" marR="0" marT="9842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a:lnSpc>
                          <a:spcPct val="100000"/>
                        </a:lnSpc>
                        <a:spcBef>
                          <a:spcPts val="775"/>
                        </a:spcBef>
                      </a:pPr>
                      <a:r>
                        <a:rPr sz="1200" spc="-10" dirty="0">
                          <a:latin typeface="Agency FB"/>
                          <a:cs typeface="Agency FB"/>
                        </a:rPr>
                        <a:t>1-</a:t>
                      </a:r>
                      <a:r>
                        <a:rPr sz="1200" dirty="0">
                          <a:latin typeface="Agency FB"/>
                          <a:cs typeface="Agency FB"/>
                        </a:rPr>
                        <a:t>4</a:t>
                      </a:r>
                      <a:r>
                        <a:rPr sz="1200" spc="10" dirty="0">
                          <a:latin typeface="Agency FB"/>
                          <a:cs typeface="Agency FB"/>
                        </a:rPr>
                        <a:t> </a:t>
                      </a:r>
                      <a:r>
                        <a:rPr sz="1200" spc="-10" dirty="0">
                          <a:latin typeface="Agency FB"/>
                          <a:cs typeface="Agency FB"/>
                        </a:rPr>
                        <a:t>Meters</a:t>
                      </a:r>
                      <a:endParaRPr sz="1200">
                        <a:latin typeface="Agency FB"/>
                        <a:cs typeface="Agency FB"/>
                      </a:endParaRPr>
                    </a:p>
                  </a:txBody>
                  <a:tcPr marL="0" marR="0" marT="9842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1"/>
                  </a:ext>
                </a:extLst>
              </a:tr>
              <a:tr h="38227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olid"/>
                    </a:lnT>
                    <a:lnB w="6350">
                      <a:solidFill>
                        <a:srgbClr val="585858"/>
                      </a:solidFill>
                      <a:prstDash val="sysDot"/>
                    </a:lnB>
                    <a:solidFill>
                      <a:srgbClr val="F1F1F1"/>
                    </a:solidFill>
                  </a:tcPr>
                </a:tc>
                <a:tc>
                  <a:txBody>
                    <a:bodyPr/>
                    <a:lstStyle/>
                    <a:p>
                      <a:pPr marL="156210">
                        <a:lnSpc>
                          <a:spcPct val="100000"/>
                        </a:lnSpc>
                        <a:spcBef>
                          <a:spcPts val="775"/>
                        </a:spcBef>
                      </a:pPr>
                      <a:r>
                        <a:rPr sz="1200" spc="-10" dirty="0">
                          <a:latin typeface="Agency FB"/>
                          <a:cs typeface="Agency FB"/>
                        </a:rPr>
                        <a:t>Color</a:t>
                      </a:r>
                      <a:endParaRPr sz="1200">
                        <a:latin typeface="Agency FB"/>
                        <a:cs typeface="Agency FB"/>
                      </a:endParaRPr>
                    </a:p>
                  </a:txBody>
                  <a:tcPr marL="0" marR="0" marT="9842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a:lnSpc>
                          <a:spcPct val="100000"/>
                        </a:lnSpc>
                        <a:spcBef>
                          <a:spcPts val="775"/>
                        </a:spcBef>
                      </a:pPr>
                      <a:r>
                        <a:rPr sz="1200" dirty="0">
                          <a:latin typeface="Agency FB"/>
                          <a:cs typeface="Agency FB"/>
                        </a:rPr>
                        <a:t>White,</a:t>
                      </a:r>
                      <a:r>
                        <a:rPr sz="1200" spc="-35" dirty="0">
                          <a:latin typeface="Agency FB"/>
                          <a:cs typeface="Agency FB"/>
                        </a:rPr>
                        <a:t> </a:t>
                      </a:r>
                      <a:r>
                        <a:rPr sz="1200" dirty="0">
                          <a:latin typeface="Agency FB"/>
                          <a:cs typeface="Agency FB"/>
                        </a:rPr>
                        <a:t>Silver,</a:t>
                      </a:r>
                      <a:r>
                        <a:rPr sz="1200" spc="-10" dirty="0">
                          <a:latin typeface="Agency FB"/>
                          <a:cs typeface="Agency FB"/>
                        </a:rPr>
                        <a:t> Translucent</a:t>
                      </a:r>
                      <a:endParaRPr sz="1200">
                        <a:latin typeface="Agency FB"/>
                        <a:cs typeface="Agency FB"/>
                      </a:endParaRPr>
                    </a:p>
                  </a:txBody>
                  <a:tcPr marL="0" marR="0" marT="9842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2"/>
                  </a:ext>
                </a:extLst>
              </a:tr>
              <a:tr h="382270">
                <a:tc rowSpan="2">
                  <a:txBody>
                    <a:bodyPr/>
                    <a:lstStyle/>
                    <a:p>
                      <a:pPr marL="127000">
                        <a:lnSpc>
                          <a:spcPct val="100000"/>
                        </a:lnSpc>
                        <a:spcBef>
                          <a:spcPts val="1040"/>
                        </a:spcBef>
                      </a:pPr>
                      <a:r>
                        <a:rPr sz="1200" spc="-10" dirty="0">
                          <a:latin typeface="Agency FB"/>
                          <a:cs typeface="Agency FB"/>
                        </a:rPr>
                        <a:t>Performance</a:t>
                      </a:r>
                      <a:endParaRPr sz="1200">
                        <a:latin typeface="Agency FB"/>
                        <a:cs typeface="Agency FB"/>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ysDot"/>
                    </a:lnB>
                  </a:tcPr>
                </a:tc>
                <a:tc>
                  <a:txBody>
                    <a:bodyPr/>
                    <a:lstStyle/>
                    <a:p>
                      <a:pPr marL="156210">
                        <a:lnSpc>
                          <a:spcPct val="100000"/>
                        </a:lnSpc>
                        <a:spcBef>
                          <a:spcPts val="775"/>
                        </a:spcBef>
                      </a:pPr>
                      <a:r>
                        <a:rPr sz="1200" spc="-10" dirty="0">
                          <a:latin typeface="Agency FB"/>
                          <a:cs typeface="Agency FB"/>
                        </a:rPr>
                        <a:t>Altitude</a:t>
                      </a:r>
                      <a:endParaRPr sz="1200">
                        <a:latin typeface="Agency FB"/>
                        <a:cs typeface="Agency FB"/>
                      </a:endParaRPr>
                    </a:p>
                  </a:txBody>
                  <a:tcPr marL="0" marR="0" marT="9842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tcPr>
                </a:tc>
                <a:tc>
                  <a:txBody>
                    <a:bodyPr/>
                    <a:lstStyle/>
                    <a:p>
                      <a:pPr marL="156210">
                        <a:lnSpc>
                          <a:spcPct val="100000"/>
                        </a:lnSpc>
                        <a:spcBef>
                          <a:spcPts val="775"/>
                        </a:spcBef>
                      </a:pPr>
                      <a:r>
                        <a:rPr sz="1200" dirty="0">
                          <a:latin typeface="Agency FB"/>
                          <a:cs typeface="Agency FB"/>
                        </a:rPr>
                        <a:t>10k –</a:t>
                      </a:r>
                      <a:r>
                        <a:rPr sz="1200" spc="-15" dirty="0">
                          <a:latin typeface="Agency FB"/>
                          <a:cs typeface="Agency FB"/>
                        </a:rPr>
                        <a:t> </a:t>
                      </a:r>
                      <a:r>
                        <a:rPr sz="1200" dirty="0">
                          <a:latin typeface="Agency FB"/>
                          <a:cs typeface="Agency FB"/>
                        </a:rPr>
                        <a:t>30k</a:t>
                      </a:r>
                      <a:r>
                        <a:rPr sz="1200" spc="-5" dirty="0">
                          <a:latin typeface="Agency FB"/>
                          <a:cs typeface="Agency FB"/>
                        </a:rPr>
                        <a:t> </a:t>
                      </a:r>
                      <a:r>
                        <a:rPr sz="1200" spc="-20" dirty="0">
                          <a:latin typeface="Agency FB"/>
                          <a:cs typeface="Agency FB"/>
                        </a:rPr>
                        <a:t>feet</a:t>
                      </a:r>
                      <a:endParaRPr sz="1200">
                        <a:latin typeface="Agency FB"/>
                        <a:cs typeface="Agency FB"/>
                      </a:endParaRPr>
                    </a:p>
                  </a:txBody>
                  <a:tcPr marL="0" marR="0" marT="9842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tcPr>
                </a:tc>
                <a:extLst>
                  <a:ext uri="{0D108BD9-81ED-4DB2-BD59-A6C34878D82A}">
                    <a16:rowId xmlns:a16="http://schemas.microsoft.com/office/drawing/2014/main" val="10003"/>
                  </a:ext>
                </a:extLst>
              </a:tr>
              <a:tr h="50800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ysDot"/>
                    </a:lnB>
                  </a:tcPr>
                </a:tc>
                <a:tc>
                  <a:txBody>
                    <a:bodyPr/>
                    <a:lstStyle/>
                    <a:p>
                      <a:pPr marL="156210">
                        <a:lnSpc>
                          <a:spcPct val="100000"/>
                        </a:lnSpc>
                        <a:spcBef>
                          <a:spcPts val="1270"/>
                        </a:spcBef>
                      </a:pPr>
                      <a:r>
                        <a:rPr sz="1200" spc="-10" dirty="0">
                          <a:latin typeface="Agency FB"/>
                          <a:cs typeface="Agency FB"/>
                        </a:rPr>
                        <a:t>Velocity</a:t>
                      </a:r>
                      <a:endParaRPr sz="1200">
                        <a:latin typeface="Agency FB"/>
                        <a:cs typeface="Agency FB"/>
                      </a:endParaRPr>
                    </a:p>
                  </a:txBody>
                  <a:tcPr marL="0" marR="0" marT="161290"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tcPr>
                </a:tc>
                <a:tc>
                  <a:txBody>
                    <a:bodyPr/>
                    <a:lstStyle/>
                    <a:p>
                      <a:pPr marL="156210">
                        <a:lnSpc>
                          <a:spcPct val="100000"/>
                        </a:lnSpc>
                        <a:spcBef>
                          <a:spcPts val="1270"/>
                        </a:spcBef>
                      </a:pPr>
                      <a:r>
                        <a:rPr sz="1200" dirty="0">
                          <a:latin typeface="Agency FB"/>
                          <a:cs typeface="Agency FB"/>
                        </a:rPr>
                        <a:t>Stationary</a:t>
                      </a:r>
                      <a:r>
                        <a:rPr sz="1200" spc="-25" dirty="0">
                          <a:latin typeface="Agency FB"/>
                          <a:cs typeface="Agency FB"/>
                        </a:rPr>
                        <a:t> </a:t>
                      </a:r>
                      <a:r>
                        <a:rPr sz="1200" dirty="0">
                          <a:latin typeface="Agency FB"/>
                          <a:cs typeface="Agency FB"/>
                        </a:rPr>
                        <a:t>to</a:t>
                      </a:r>
                      <a:r>
                        <a:rPr sz="1200" spc="-5" dirty="0">
                          <a:latin typeface="Agency FB"/>
                          <a:cs typeface="Agency FB"/>
                        </a:rPr>
                        <a:t> </a:t>
                      </a:r>
                      <a:r>
                        <a:rPr sz="1200" dirty="0">
                          <a:latin typeface="Agency FB"/>
                          <a:cs typeface="Agency FB"/>
                        </a:rPr>
                        <a:t>Mach</a:t>
                      </a:r>
                      <a:r>
                        <a:rPr sz="1200" spc="-30" dirty="0">
                          <a:latin typeface="Agency FB"/>
                          <a:cs typeface="Agency FB"/>
                        </a:rPr>
                        <a:t> </a:t>
                      </a:r>
                      <a:r>
                        <a:rPr sz="1200" spc="-50" dirty="0">
                          <a:latin typeface="Agency FB"/>
                          <a:cs typeface="Agency FB"/>
                        </a:rPr>
                        <a:t>2</a:t>
                      </a:r>
                      <a:endParaRPr sz="1200">
                        <a:latin typeface="Agency FB"/>
                        <a:cs typeface="Agency FB"/>
                      </a:endParaRPr>
                    </a:p>
                  </a:txBody>
                  <a:tcPr marL="0" marR="0" marT="161290"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tcPr>
                </a:tc>
                <a:extLst>
                  <a:ext uri="{0D108BD9-81ED-4DB2-BD59-A6C34878D82A}">
                    <a16:rowId xmlns:a16="http://schemas.microsoft.com/office/drawing/2014/main" val="10004"/>
                  </a:ext>
                </a:extLst>
              </a:tr>
              <a:tr h="471170">
                <a:tc rowSpan="4">
                  <a:txBody>
                    <a:bodyPr/>
                    <a:lstStyle/>
                    <a:p>
                      <a:pPr algn="ctr">
                        <a:lnSpc>
                          <a:spcPct val="100000"/>
                        </a:lnSpc>
                        <a:spcBef>
                          <a:spcPts val="1040"/>
                        </a:spcBef>
                      </a:pPr>
                      <a:r>
                        <a:rPr sz="1200" spc="-10" dirty="0">
                          <a:latin typeface="Agency FB"/>
                          <a:cs typeface="Agency FB"/>
                        </a:rPr>
                        <a:t>Signatures</a:t>
                      </a:r>
                      <a:endParaRPr sz="1200">
                        <a:latin typeface="Agency FB"/>
                        <a:cs typeface="Agency FB"/>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marL="156210">
                        <a:lnSpc>
                          <a:spcPct val="100000"/>
                        </a:lnSpc>
                        <a:spcBef>
                          <a:spcPts val="1125"/>
                        </a:spcBef>
                      </a:pPr>
                      <a:r>
                        <a:rPr sz="1200" spc="-10" dirty="0">
                          <a:latin typeface="Agency FB"/>
                          <a:cs typeface="Agency FB"/>
                        </a:rPr>
                        <a:t>Propulsion</a:t>
                      </a:r>
                      <a:endParaRPr sz="1200">
                        <a:latin typeface="Agency FB"/>
                        <a:cs typeface="Agency FB"/>
                      </a:endParaRPr>
                    </a:p>
                  </a:txBody>
                  <a:tcPr marL="0" marR="0" marT="14287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a:lnSpc>
                          <a:spcPct val="100000"/>
                        </a:lnSpc>
                        <a:spcBef>
                          <a:spcPts val="1125"/>
                        </a:spcBef>
                      </a:pPr>
                      <a:r>
                        <a:rPr sz="1200" dirty="0">
                          <a:latin typeface="Agency FB"/>
                          <a:cs typeface="Agency FB"/>
                        </a:rPr>
                        <a:t>No</a:t>
                      </a:r>
                      <a:r>
                        <a:rPr sz="1200" spc="-15" dirty="0">
                          <a:latin typeface="Agency FB"/>
                          <a:cs typeface="Agency FB"/>
                        </a:rPr>
                        <a:t> </a:t>
                      </a:r>
                      <a:r>
                        <a:rPr sz="1200" dirty="0">
                          <a:latin typeface="Agency FB"/>
                          <a:cs typeface="Agency FB"/>
                        </a:rPr>
                        <a:t>thermal</a:t>
                      </a:r>
                      <a:r>
                        <a:rPr sz="1200" spc="-25" dirty="0">
                          <a:latin typeface="Agency FB"/>
                          <a:cs typeface="Agency FB"/>
                        </a:rPr>
                        <a:t> </a:t>
                      </a:r>
                      <a:r>
                        <a:rPr sz="1200" dirty="0">
                          <a:latin typeface="Agency FB"/>
                          <a:cs typeface="Agency FB"/>
                        </a:rPr>
                        <a:t>exhaust</a:t>
                      </a:r>
                      <a:r>
                        <a:rPr sz="1200" spc="-35" dirty="0">
                          <a:latin typeface="Agency FB"/>
                          <a:cs typeface="Agency FB"/>
                        </a:rPr>
                        <a:t> </a:t>
                      </a:r>
                      <a:r>
                        <a:rPr sz="1200" spc="-10" dirty="0">
                          <a:latin typeface="Agency FB"/>
                          <a:cs typeface="Agency FB"/>
                        </a:rPr>
                        <a:t>detected</a:t>
                      </a:r>
                      <a:endParaRPr sz="1200">
                        <a:latin typeface="Agency FB"/>
                        <a:cs typeface="Agency FB"/>
                      </a:endParaRPr>
                    </a:p>
                  </a:txBody>
                  <a:tcPr marL="0" marR="0" marT="14287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5"/>
                  </a:ext>
                </a:extLst>
              </a:tr>
              <a:tr h="58801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a:lnSpc>
                          <a:spcPct val="100000"/>
                        </a:lnSpc>
                        <a:spcBef>
                          <a:spcPts val="204"/>
                        </a:spcBef>
                      </a:pPr>
                      <a:endParaRPr sz="1200">
                        <a:latin typeface="Times New Roman"/>
                        <a:cs typeface="Times New Roman"/>
                      </a:endParaRPr>
                    </a:p>
                    <a:p>
                      <a:pPr marL="156210">
                        <a:lnSpc>
                          <a:spcPct val="100000"/>
                        </a:lnSpc>
                      </a:pPr>
                      <a:r>
                        <a:rPr sz="1200" spc="-10" dirty="0">
                          <a:latin typeface="Agency FB"/>
                          <a:cs typeface="Agency FB"/>
                        </a:rPr>
                        <a:t>Radar</a:t>
                      </a:r>
                      <a:endParaRPr sz="1200">
                        <a:latin typeface="Agency FB"/>
                        <a:cs typeface="Agency FB"/>
                      </a:endParaRPr>
                    </a:p>
                  </a:txBody>
                  <a:tcPr marL="0" marR="0" marT="26034"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marR="379095">
                        <a:lnSpc>
                          <a:spcPct val="100000"/>
                        </a:lnSpc>
                        <a:spcBef>
                          <a:spcPts val="865"/>
                        </a:spcBef>
                      </a:pPr>
                      <a:r>
                        <a:rPr sz="1200" dirty="0">
                          <a:latin typeface="Agency FB"/>
                          <a:cs typeface="Agency FB"/>
                        </a:rPr>
                        <a:t>Intermittent,</a:t>
                      </a:r>
                      <a:r>
                        <a:rPr sz="1200" spc="-25" dirty="0">
                          <a:latin typeface="Agency FB"/>
                          <a:cs typeface="Agency FB"/>
                        </a:rPr>
                        <a:t> </a:t>
                      </a:r>
                      <a:r>
                        <a:rPr sz="1200" dirty="0">
                          <a:latin typeface="Agency FB"/>
                          <a:cs typeface="Agency FB"/>
                        </a:rPr>
                        <a:t>X-Band</a:t>
                      </a:r>
                      <a:r>
                        <a:rPr sz="1200" spc="-35" dirty="0">
                          <a:latin typeface="Agency FB"/>
                          <a:cs typeface="Agency FB"/>
                        </a:rPr>
                        <a:t> </a:t>
                      </a:r>
                      <a:r>
                        <a:rPr sz="1200" dirty="0">
                          <a:latin typeface="Agency FB"/>
                          <a:cs typeface="Agency FB"/>
                        </a:rPr>
                        <a:t>(8-</a:t>
                      </a:r>
                      <a:r>
                        <a:rPr sz="1200" spc="-25" dirty="0">
                          <a:latin typeface="Agency FB"/>
                          <a:cs typeface="Agency FB"/>
                        </a:rPr>
                        <a:t>12 </a:t>
                      </a:r>
                      <a:r>
                        <a:rPr sz="1200" spc="-20" dirty="0">
                          <a:latin typeface="Agency FB"/>
                          <a:cs typeface="Agency FB"/>
                        </a:rPr>
                        <a:t>GHz)</a:t>
                      </a:r>
                      <a:endParaRPr sz="1200">
                        <a:latin typeface="Agency FB"/>
                        <a:cs typeface="Agency FB"/>
                      </a:endParaRPr>
                    </a:p>
                  </a:txBody>
                  <a:tcPr marL="0" marR="0" marT="10985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6"/>
                  </a:ext>
                </a:extLst>
              </a:tr>
              <a:tr h="382270">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marL="156210">
                        <a:lnSpc>
                          <a:spcPct val="100000"/>
                        </a:lnSpc>
                        <a:spcBef>
                          <a:spcPts val="770"/>
                        </a:spcBef>
                      </a:pPr>
                      <a:r>
                        <a:rPr sz="1200" spc="-10" dirty="0">
                          <a:latin typeface="Agency FB"/>
                          <a:cs typeface="Agency FB"/>
                        </a:rPr>
                        <a:t>Radio</a:t>
                      </a:r>
                      <a:endParaRPr sz="1200">
                        <a:latin typeface="Agency FB"/>
                        <a:cs typeface="Agency FB"/>
                      </a:endParaRPr>
                    </a:p>
                  </a:txBody>
                  <a:tcPr marL="0" marR="0" marT="97790"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ysDot"/>
                    </a:lnB>
                    <a:solidFill>
                      <a:srgbClr val="F1F1F1"/>
                    </a:solidFill>
                  </a:tcPr>
                </a:tc>
                <a:tc>
                  <a:txBody>
                    <a:bodyPr/>
                    <a:lstStyle/>
                    <a:p>
                      <a:pPr marL="156210">
                        <a:lnSpc>
                          <a:spcPct val="100000"/>
                        </a:lnSpc>
                        <a:spcBef>
                          <a:spcPts val="770"/>
                        </a:spcBef>
                      </a:pPr>
                      <a:r>
                        <a:rPr sz="1200" spc="-10" dirty="0">
                          <a:latin typeface="Agency FB"/>
                          <a:cs typeface="Agency FB"/>
                        </a:rPr>
                        <a:t>1-</a:t>
                      </a:r>
                      <a:r>
                        <a:rPr sz="1200" dirty="0">
                          <a:latin typeface="Agency FB"/>
                          <a:cs typeface="Agency FB"/>
                        </a:rPr>
                        <a:t>3</a:t>
                      </a:r>
                      <a:r>
                        <a:rPr sz="1200" spc="-5" dirty="0">
                          <a:latin typeface="Agency FB"/>
                          <a:cs typeface="Agency FB"/>
                        </a:rPr>
                        <a:t> </a:t>
                      </a:r>
                      <a:r>
                        <a:rPr sz="1200" dirty="0">
                          <a:latin typeface="Agency FB"/>
                          <a:cs typeface="Agency FB"/>
                        </a:rPr>
                        <a:t>GHz, 8-12</a:t>
                      </a:r>
                      <a:r>
                        <a:rPr sz="1200" spc="-15" dirty="0">
                          <a:latin typeface="Agency FB"/>
                          <a:cs typeface="Agency FB"/>
                        </a:rPr>
                        <a:t> </a:t>
                      </a:r>
                      <a:r>
                        <a:rPr sz="1200" spc="-25" dirty="0">
                          <a:latin typeface="Agency FB"/>
                          <a:cs typeface="Agency FB"/>
                        </a:rPr>
                        <a:t>GHz</a:t>
                      </a:r>
                      <a:endParaRPr sz="1200">
                        <a:latin typeface="Agency FB"/>
                        <a:cs typeface="Agency FB"/>
                      </a:endParaRPr>
                    </a:p>
                  </a:txBody>
                  <a:tcPr marL="0" marR="0" marT="97790"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ysDot"/>
                    </a:lnB>
                    <a:solidFill>
                      <a:srgbClr val="F1F1F1"/>
                    </a:solidFill>
                  </a:tcPr>
                </a:tc>
                <a:extLst>
                  <a:ext uri="{0D108BD9-81ED-4DB2-BD59-A6C34878D82A}">
                    <a16:rowId xmlns:a16="http://schemas.microsoft.com/office/drawing/2014/main" val="10007"/>
                  </a:ext>
                </a:extLst>
              </a:tr>
              <a:tr h="794385">
                <a:tc vMerge="1">
                  <a:txBody>
                    <a:bodyPr/>
                    <a:lstStyle/>
                    <a:p>
                      <a:endParaRPr/>
                    </a:p>
                  </a:txBody>
                  <a:tcPr marL="0" marR="0" marT="132080" marB="0" vert="vert270">
                    <a:lnL w="12700">
                      <a:solidFill>
                        <a:srgbClr val="FFFFFF"/>
                      </a:solidFill>
                      <a:prstDash val="solid"/>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a:lnSpc>
                          <a:spcPct val="100000"/>
                        </a:lnSpc>
                        <a:spcBef>
                          <a:spcPts val="1015"/>
                        </a:spcBef>
                      </a:pPr>
                      <a:endParaRPr sz="1200">
                        <a:latin typeface="Times New Roman"/>
                        <a:cs typeface="Times New Roman"/>
                      </a:endParaRPr>
                    </a:p>
                    <a:p>
                      <a:pPr marL="156210">
                        <a:lnSpc>
                          <a:spcPct val="100000"/>
                        </a:lnSpc>
                      </a:pPr>
                      <a:r>
                        <a:rPr sz="1200" spc="-10" dirty="0">
                          <a:latin typeface="Agency FB"/>
                          <a:cs typeface="Agency FB"/>
                        </a:rPr>
                        <a:t>Thermal</a:t>
                      </a:r>
                      <a:endParaRPr sz="1200">
                        <a:latin typeface="Agency FB"/>
                        <a:cs typeface="Agency FB"/>
                      </a:endParaRPr>
                    </a:p>
                  </a:txBody>
                  <a:tcPr marL="0" marR="0" marT="128905" marB="0">
                    <a:lnL w="6350">
                      <a:solidFill>
                        <a:srgbClr val="585858"/>
                      </a:solidFill>
                      <a:prstDash val="sysDot"/>
                    </a:lnL>
                    <a:lnR w="6350">
                      <a:solidFill>
                        <a:srgbClr val="585858"/>
                      </a:solidFill>
                      <a:prstDash val="sysDot"/>
                    </a:lnR>
                    <a:lnT w="6350">
                      <a:solidFill>
                        <a:srgbClr val="585858"/>
                      </a:solidFill>
                      <a:prstDash val="sysDot"/>
                    </a:lnT>
                    <a:lnB w="6350">
                      <a:solidFill>
                        <a:srgbClr val="585858"/>
                      </a:solidFill>
                      <a:prstDash val="solid"/>
                    </a:lnB>
                    <a:solidFill>
                      <a:srgbClr val="F1F1F1"/>
                    </a:solidFill>
                  </a:tcPr>
                </a:tc>
                <a:tc>
                  <a:txBody>
                    <a:bodyPr/>
                    <a:lstStyle/>
                    <a:p>
                      <a:pPr marL="156210" marR="476250" algn="just">
                        <a:lnSpc>
                          <a:spcPct val="100000"/>
                        </a:lnSpc>
                        <a:spcBef>
                          <a:spcPts val="955"/>
                        </a:spcBef>
                      </a:pPr>
                      <a:r>
                        <a:rPr sz="1200" dirty="0">
                          <a:latin typeface="Agency FB"/>
                          <a:cs typeface="Agency FB"/>
                        </a:rPr>
                        <a:t>Intermittent,</a:t>
                      </a:r>
                      <a:r>
                        <a:rPr sz="1200" spc="-40" dirty="0">
                          <a:latin typeface="Agency FB"/>
                          <a:cs typeface="Agency FB"/>
                        </a:rPr>
                        <a:t> </a:t>
                      </a:r>
                      <a:r>
                        <a:rPr sz="1200" spc="-10" dirty="0">
                          <a:latin typeface="Agency FB"/>
                          <a:cs typeface="Agency FB"/>
                        </a:rPr>
                        <a:t>Shortwave </a:t>
                      </a:r>
                      <a:r>
                        <a:rPr sz="1200" dirty="0">
                          <a:latin typeface="Agency FB"/>
                          <a:cs typeface="Agency FB"/>
                        </a:rPr>
                        <a:t>Infrared,</a:t>
                      </a:r>
                      <a:r>
                        <a:rPr sz="1200" spc="35" dirty="0">
                          <a:latin typeface="Agency FB"/>
                          <a:cs typeface="Agency FB"/>
                        </a:rPr>
                        <a:t> </a:t>
                      </a:r>
                      <a:r>
                        <a:rPr sz="1200" spc="-10" dirty="0">
                          <a:latin typeface="Agency FB"/>
                          <a:cs typeface="Agency FB"/>
                        </a:rPr>
                        <a:t>Medium-</a:t>
                      </a:r>
                      <a:r>
                        <a:rPr sz="1200" spc="-20" dirty="0">
                          <a:latin typeface="Agency FB"/>
                          <a:cs typeface="Agency FB"/>
                        </a:rPr>
                        <a:t>Wave </a:t>
                      </a:r>
                      <a:r>
                        <a:rPr sz="1200" spc="-10" dirty="0">
                          <a:latin typeface="Agency FB"/>
                          <a:cs typeface="Agency FB"/>
                        </a:rPr>
                        <a:t>Infrared</a:t>
                      </a:r>
                      <a:endParaRPr sz="1200">
                        <a:latin typeface="Agency FB"/>
                        <a:cs typeface="Agency FB"/>
                      </a:endParaRPr>
                    </a:p>
                  </a:txBody>
                  <a:tcPr marL="0" marR="0" marT="121285" marB="0">
                    <a:lnL w="6350">
                      <a:solidFill>
                        <a:srgbClr val="585858"/>
                      </a:solidFill>
                      <a:prstDash val="sysDot"/>
                    </a:lnL>
                    <a:lnR w="12700">
                      <a:solidFill>
                        <a:srgbClr val="FFFFFF"/>
                      </a:solidFill>
                      <a:prstDash val="solid"/>
                    </a:lnR>
                    <a:lnT w="6350">
                      <a:solidFill>
                        <a:srgbClr val="585858"/>
                      </a:solidFill>
                      <a:prstDash val="sysDot"/>
                    </a:lnT>
                    <a:lnB w="6350">
                      <a:solidFill>
                        <a:srgbClr val="585858"/>
                      </a:solidFill>
                      <a:prstDash val="solid"/>
                    </a:lnB>
                    <a:solidFill>
                      <a:srgbClr val="F1F1F1"/>
                    </a:solidFill>
                  </a:tcPr>
                </a:tc>
                <a:extLst>
                  <a:ext uri="{0D108BD9-81ED-4DB2-BD59-A6C34878D82A}">
                    <a16:rowId xmlns:a16="http://schemas.microsoft.com/office/drawing/2014/main" val="10008"/>
                  </a:ext>
                </a:extLst>
              </a:tr>
            </a:tbl>
          </a:graphicData>
        </a:graphic>
      </p:graphicFrame>
      <p:grpSp>
        <p:nvGrpSpPr>
          <p:cNvPr id="21" name="object 21"/>
          <p:cNvGrpSpPr/>
          <p:nvPr/>
        </p:nvGrpSpPr>
        <p:grpSpPr>
          <a:xfrm>
            <a:off x="8404861" y="1540763"/>
            <a:ext cx="3546475" cy="431800"/>
            <a:chOff x="8404861" y="1540763"/>
            <a:chExt cx="3546475" cy="431800"/>
          </a:xfrm>
        </p:grpSpPr>
        <p:pic>
          <p:nvPicPr>
            <p:cNvPr id="22" name="object 22"/>
            <p:cNvPicPr/>
            <p:nvPr/>
          </p:nvPicPr>
          <p:blipFill>
            <a:blip r:embed="rId7" cstate="print"/>
            <a:stretch>
              <a:fillRect/>
            </a:stretch>
          </p:blipFill>
          <p:spPr>
            <a:xfrm>
              <a:off x="8404861" y="1540763"/>
              <a:ext cx="3546346" cy="387095"/>
            </a:xfrm>
            <a:prstGeom prst="rect">
              <a:avLst/>
            </a:prstGeom>
          </p:spPr>
        </p:pic>
        <p:pic>
          <p:nvPicPr>
            <p:cNvPr id="23" name="object 23"/>
            <p:cNvPicPr/>
            <p:nvPr/>
          </p:nvPicPr>
          <p:blipFill>
            <a:blip r:embed="rId8" cstate="print"/>
            <a:stretch>
              <a:fillRect/>
            </a:stretch>
          </p:blipFill>
          <p:spPr>
            <a:xfrm>
              <a:off x="8955023" y="1542288"/>
              <a:ext cx="2444495" cy="429767"/>
            </a:xfrm>
            <a:prstGeom prst="rect">
              <a:avLst/>
            </a:prstGeom>
          </p:spPr>
        </p:pic>
      </p:grpSp>
      <p:sp>
        <p:nvSpPr>
          <p:cNvPr id="24" name="object 24"/>
          <p:cNvSpPr txBox="1"/>
          <p:nvPr/>
        </p:nvSpPr>
        <p:spPr>
          <a:xfrm>
            <a:off x="8430768" y="1566672"/>
            <a:ext cx="3439795" cy="280670"/>
          </a:xfrm>
          <a:prstGeom prst="rect">
            <a:avLst/>
          </a:prstGeom>
          <a:solidFill>
            <a:srgbClr val="FFFFFF"/>
          </a:solidFill>
        </p:spPr>
        <p:txBody>
          <a:bodyPr vert="horz" wrap="square" lIns="0" tIns="44450" rIns="0" bIns="0" rtlCol="0">
            <a:spAutoFit/>
          </a:bodyPr>
          <a:lstStyle/>
          <a:p>
            <a:pPr marL="641985">
              <a:lnSpc>
                <a:spcPct val="100000"/>
              </a:lnSpc>
              <a:spcBef>
                <a:spcPts val="350"/>
              </a:spcBef>
            </a:pPr>
            <a:r>
              <a:rPr sz="1200" dirty="0">
                <a:latin typeface="Segoe UI"/>
                <a:cs typeface="Segoe UI"/>
              </a:rPr>
              <a:t>REPORTED</a:t>
            </a:r>
            <a:r>
              <a:rPr sz="1200" spc="10" dirty="0">
                <a:latin typeface="Segoe UI"/>
                <a:cs typeface="Segoe UI"/>
              </a:rPr>
              <a:t> </a:t>
            </a:r>
            <a:r>
              <a:rPr sz="1200" spc="-10" dirty="0">
                <a:latin typeface="Segoe UI"/>
                <a:cs typeface="Segoe UI"/>
              </a:rPr>
              <a:t>UAP-MORPHOLOGY</a:t>
            </a:r>
            <a:endParaRPr sz="1200">
              <a:latin typeface="Segoe UI"/>
              <a:cs typeface="Segoe UI"/>
            </a:endParaRPr>
          </a:p>
        </p:txBody>
      </p:sp>
      <p:grpSp>
        <p:nvGrpSpPr>
          <p:cNvPr id="25" name="object 25"/>
          <p:cNvGrpSpPr/>
          <p:nvPr/>
        </p:nvGrpSpPr>
        <p:grpSpPr>
          <a:xfrm>
            <a:off x="8613647" y="1905000"/>
            <a:ext cx="3230880" cy="2293620"/>
            <a:chOff x="8613647" y="1905000"/>
            <a:chExt cx="3230880" cy="2293620"/>
          </a:xfrm>
        </p:grpSpPr>
        <p:pic>
          <p:nvPicPr>
            <p:cNvPr id="26" name="object 26"/>
            <p:cNvPicPr/>
            <p:nvPr/>
          </p:nvPicPr>
          <p:blipFill>
            <a:blip r:embed="rId9" cstate="print"/>
            <a:stretch>
              <a:fillRect/>
            </a:stretch>
          </p:blipFill>
          <p:spPr>
            <a:xfrm>
              <a:off x="8613647" y="1905000"/>
              <a:ext cx="3230879" cy="2293620"/>
            </a:xfrm>
            <a:prstGeom prst="rect">
              <a:avLst/>
            </a:prstGeom>
          </p:spPr>
        </p:pic>
        <p:sp>
          <p:nvSpPr>
            <p:cNvPr id="27" name="object 27"/>
            <p:cNvSpPr/>
            <p:nvPr/>
          </p:nvSpPr>
          <p:spPr>
            <a:xfrm>
              <a:off x="11178539" y="2955036"/>
              <a:ext cx="318770" cy="289560"/>
            </a:xfrm>
            <a:custGeom>
              <a:avLst/>
              <a:gdLst/>
              <a:ahLst/>
              <a:cxnLst/>
              <a:rect l="l" t="t" r="r" b="b"/>
              <a:pathLst>
                <a:path w="318770" h="289560">
                  <a:moveTo>
                    <a:pt x="0" y="289560"/>
                  </a:moveTo>
                  <a:lnTo>
                    <a:pt x="262128" y="0"/>
                  </a:lnTo>
                  <a:lnTo>
                    <a:pt x="318516" y="0"/>
                  </a:lnTo>
                </a:path>
              </a:pathLst>
            </a:custGeom>
            <a:ln w="3175">
              <a:solidFill>
                <a:srgbClr val="A6A6A6"/>
              </a:solidFill>
              <a:prstDash val="sysDash"/>
            </a:ln>
          </p:spPr>
          <p:txBody>
            <a:bodyPr wrap="square" lIns="0" tIns="0" rIns="0" bIns="0" rtlCol="0"/>
            <a:lstStyle/>
            <a:p>
              <a:endParaRPr/>
            </a:p>
          </p:txBody>
        </p:sp>
        <p:sp>
          <p:nvSpPr>
            <p:cNvPr id="28" name="object 28"/>
            <p:cNvSpPr/>
            <p:nvPr/>
          </p:nvSpPr>
          <p:spPr>
            <a:xfrm>
              <a:off x="11202923" y="3278124"/>
              <a:ext cx="283845" cy="43180"/>
            </a:xfrm>
            <a:custGeom>
              <a:avLst/>
              <a:gdLst/>
              <a:ahLst/>
              <a:cxnLst/>
              <a:rect l="l" t="t" r="r" b="b"/>
              <a:pathLst>
                <a:path w="283845" h="43179">
                  <a:moveTo>
                    <a:pt x="0" y="42672"/>
                  </a:moveTo>
                  <a:lnTo>
                    <a:pt x="227076" y="0"/>
                  </a:lnTo>
                  <a:lnTo>
                    <a:pt x="283464" y="0"/>
                  </a:lnTo>
                </a:path>
              </a:pathLst>
            </a:custGeom>
            <a:ln w="3175">
              <a:solidFill>
                <a:srgbClr val="A6A6A6"/>
              </a:solidFill>
              <a:prstDash val="sysDash"/>
            </a:ln>
          </p:spPr>
          <p:txBody>
            <a:bodyPr wrap="square" lIns="0" tIns="0" rIns="0" bIns="0" rtlCol="0"/>
            <a:lstStyle/>
            <a:p>
              <a:endParaRPr/>
            </a:p>
          </p:txBody>
        </p:sp>
        <p:sp>
          <p:nvSpPr>
            <p:cNvPr id="29" name="object 29"/>
            <p:cNvSpPr/>
            <p:nvPr/>
          </p:nvSpPr>
          <p:spPr>
            <a:xfrm>
              <a:off x="11106911" y="3345180"/>
              <a:ext cx="434340" cy="109855"/>
            </a:xfrm>
            <a:custGeom>
              <a:avLst/>
              <a:gdLst/>
              <a:ahLst/>
              <a:cxnLst/>
              <a:rect l="l" t="t" r="r" b="b"/>
              <a:pathLst>
                <a:path w="434340" h="109854">
                  <a:moveTo>
                    <a:pt x="0" y="0"/>
                  </a:moveTo>
                  <a:lnTo>
                    <a:pt x="377952" y="109728"/>
                  </a:lnTo>
                  <a:lnTo>
                    <a:pt x="434340" y="109728"/>
                  </a:lnTo>
                </a:path>
              </a:pathLst>
            </a:custGeom>
            <a:ln w="3175">
              <a:solidFill>
                <a:srgbClr val="A6A6A6"/>
              </a:solidFill>
              <a:prstDash val="sysDash"/>
            </a:ln>
          </p:spPr>
          <p:txBody>
            <a:bodyPr wrap="square" lIns="0" tIns="0" rIns="0" bIns="0" rtlCol="0"/>
            <a:lstStyle/>
            <a:p>
              <a:endParaRPr/>
            </a:p>
          </p:txBody>
        </p:sp>
        <p:sp>
          <p:nvSpPr>
            <p:cNvPr id="30" name="object 30"/>
            <p:cNvSpPr/>
            <p:nvPr/>
          </p:nvSpPr>
          <p:spPr>
            <a:xfrm>
              <a:off x="11250167" y="3496055"/>
              <a:ext cx="165100" cy="134620"/>
            </a:xfrm>
            <a:custGeom>
              <a:avLst/>
              <a:gdLst/>
              <a:ahLst/>
              <a:cxnLst/>
              <a:rect l="l" t="t" r="r" b="b"/>
              <a:pathLst>
                <a:path w="165100" h="134620">
                  <a:moveTo>
                    <a:pt x="0" y="0"/>
                  </a:moveTo>
                  <a:lnTo>
                    <a:pt x="108204" y="134112"/>
                  </a:lnTo>
                  <a:lnTo>
                    <a:pt x="164592" y="134112"/>
                  </a:lnTo>
                </a:path>
              </a:pathLst>
            </a:custGeom>
            <a:ln w="3175">
              <a:solidFill>
                <a:srgbClr val="A6A6A6"/>
              </a:solidFill>
              <a:prstDash val="sysDash"/>
            </a:ln>
          </p:spPr>
          <p:txBody>
            <a:bodyPr wrap="square" lIns="0" tIns="0" rIns="0" bIns="0" rtlCol="0"/>
            <a:lstStyle/>
            <a:p>
              <a:endParaRPr/>
            </a:p>
          </p:txBody>
        </p:sp>
        <p:sp>
          <p:nvSpPr>
            <p:cNvPr id="31" name="object 31"/>
            <p:cNvSpPr/>
            <p:nvPr/>
          </p:nvSpPr>
          <p:spPr>
            <a:xfrm>
              <a:off x="10959083" y="3506724"/>
              <a:ext cx="567055" cy="303530"/>
            </a:xfrm>
            <a:custGeom>
              <a:avLst/>
              <a:gdLst/>
              <a:ahLst/>
              <a:cxnLst/>
              <a:rect l="l" t="t" r="r" b="b"/>
              <a:pathLst>
                <a:path w="567054" h="303529">
                  <a:moveTo>
                    <a:pt x="0" y="0"/>
                  </a:moveTo>
                  <a:lnTo>
                    <a:pt x="510540" y="303276"/>
                  </a:lnTo>
                  <a:lnTo>
                    <a:pt x="566928" y="303276"/>
                  </a:lnTo>
                </a:path>
              </a:pathLst>
            </a:custGeom>
            <a:ln w="3175">
              <a:solidFill>
                <a:srgbClr val="A6A6A6"/>
              </a:solidFill>
              <a:prstDash val="sysDash"/>
            </a:ln>
          </p:spPr>
          <p:txBody>
            <a:bodyPr wrap="square" lIns="0" tIns="0" rIns="0" bIns="0" rtlCol="0"/>
            <a:lstStyle/>
            <a:p>
              <a:endParaRPr/>
            </a:p>
          </p:txBody>
        </p:sp>
        <p:sp>
          <p:nvSpPr>
            <p:cNvPr id="32" name="object 32"/>
            <p:cNvSpPr/>
            <p:nvPr/>
          </p:nvSpPr>
          <p:spPr>
            <a:xfrm>
              <a:off x="10928603" y="3631692"/>
              <a:ext cx="474345" cy="358140"/>
            </a:xfrm>
            <a:custGeom>
              <a:avLst/>
              <a:gdLst/>
              <a:ahLst/>
              <a:cxnLst/>
              <a:rect l="l" t="t" r="r" b="b"/>
              <a:pathLst>
                <a:path w="474345" h="358139">
                  <a:moveTo>
                    <a:pt x="0" y="0"/>
                  </a:moveTo>
                  <a:lnTo>
                    <a:pt x="416052" y="358139"/>
                  </a:lnTo>
                  <a:lnTo>
                    <a:pt x="473964" y="358139"/>
                  </a:lnTo>
                </a:path>
              </a:pathLst>
            </a:custGeom>
            <a:ln w="3175">
              <a:solidFill>
                <a:srgbClr val="A6A6A6"/>
              </a:solidFill>
              <a:prstDash val="sysDash"/>
            </a:ln>
          </p:spPr>
          <p:txBody>
            <a:bodyPr wrap="square" lIns="0" tIns="0" rIns="0" bIns="0" rtlCol="0"/>
            <a:lstStyle/>
            <a:p>
              <a:endParaRPr/>
            </a:p>
          </p:txBody>
        </p:sp>
        <p:sp>
          <p:nvSpPr>
            <p:cNvPr id="33" name="object 33"/>
            <p:cNvSpPr/>
            <p:nvPr/>
          </p:nvSpPr>
          <p:spPr>
            <a:xfrm>
              <a:off x="10803635" y="3669792"/>
              <a:ext cx="365760" cy="477520"/>
            </a:xfrm>
            <a:custGeom>
              <a:avLst/>
              <a:gdLst/>
              <a:ahLst/>
              <a:cxnLst/>
              <a:rect l="l" t="t" r="r" b="b"/>
              <a:pathLst>
                <a:path w="365759" h="477520">
                  <a:moveTo>
                    <a:pt x="0" y="0"/>
                  </a:moveTo>
                  <a:lnTo>
                    <a:pt x="307848" y="477011"/>
                  </a:lnTo>
                  <a:lnTo>
                    <a:pt x="365760" y="477011"/>
                  </a:lnTo>
                </a:path>
              </a:pathLst>
            </a:custGeom>
            <a:ln w="3175">
              <a:solidFill>
                <a:srgbClr val="A6A6A6"/>
              </a:solidFill>
              <a:prstDash val="sysDash"/>
            </a:ln>
          </p:spPr>
          <p:txBody>
            <a:bodyPr wrap="square" lIns="0" tIns="0" rIns="0" bIns="0" rtlCol="0"/>
            <a:lstStyle/>
            <a:p>
              <a:endParaRPr/>
            </a:p>
          </p:txBody>
        </p:sp>
        <p:sp>
          <p:nvSpPr>
            <p:cNvPr id="34" name="object 34"/>
            <p:cNvSpPr/>
            <p:nvPr/>
          </p:nvSpPr>
          <p:spPr>
            <a:xfrm>
              <a:off x="10730483" y="3831335"/>
              <a:ext cx="0" cy="266700"/>
            </a:xfrm>
            <a:custGeom>
              <a:avLst/>
              <a:gdLst/>
              <a:ahLst/>
              <a:cxnLst/>
              <a:rect l="l" t="t" r="r" b="b"/>
              <a:pathLst>
                <a:path h="266700">
                  <a:moveTo>
                    <a:pt x="0" y="0"/>
                  </a:moveTo>
                  <a:lnTo>
                    <a:pt x="0" y="210311"/>
                  </a:lnTo>
                  <a:lnTo>
                    <a:pt x="0" y="266700"/>
                  </a:lnTo>
                </a:path>
              </a:pathLst>
            </a:custGeom>
            <a:ln w="3175">
              <a:solidFill>
                <a:srgbClr val="A6A6A6"/>
              </a:solidFill>
              <a:prstDash val="sysDash"/>
            </a:ln>
          </p:spPr>
          <p:txBody>
            <a:bodyPr wrap="square" lIns="0" tIns="0" rIns="0" bIns="0" rtlCol="0"/>
            <a:lstStyle/>
            <a:p>
              <a:endParaRPr/>
            </a:p>
          </p:txBody>
        </p:sp>
        <p:sp>
          <p:nvSpPr>
            <p:cNvPr id="35" name="object 35"/>
            <p:cNvSpPr/>
            <p:nvPr/>
          </p:nvSpPr>
          <p:spPr>
            <a:xfrm>
              <a:off x="10245851" y="3840479"/>
              <a:ext cx="219710" cy="304800"/>
            </a:xfrm>
            <a:custGeom>
              <a:avLst/>
              <a:gdLst/>
              <a:ahLst/>
              <a:cxnLst/>
              <a:rect l="l" t="t" r="r" b="b"/>
              <a:pathLst>
                <a:path w="219709" h="304800">
                  <a:moveTo>
                    <a:pt x="219455" y="0"/>
                  </a:moveTo>
                  <a:lnTo>
                    <a:pt x="56387" y="304800"/>
                  </a:lnTo>
                  <a:lnTo>
                    <a:pt x="0" y="304800"/>
                  </a:lnTo>
                </a:path>
              </a:pathLst>
            </a:custGeom>
            <a:ln w="3175">
              <a:solidFill>
                <a:srgbClr val="A6A6A6"/>
              </a:solidFill>
              <a:prstDash val="sysDash"/>
            </a:ln>
          </p:spPr>
          <p:txBody>
            <a:bodyPr wrap="square" lIns="0" tIns="0" rIns="0" bIns="0" rtlCol="0"/>
            <a:lstStyle/>
            <a:p>
              <a:endParaRPr/>
            </a:p>
          </p:txBody>
        </p:sp>
        <p:sp>
          <p:nvSpPr>
            <p:cNvPr id="36" name="object 36"/>
            <p:cNvSpPr/>
            <p:nvPr/>
          </p:nvSpPr>
          <p:spPr>
            <a:xfrm>
              <a:off x="9108947" y="3915155"/>
              <a:ext cx="1024255" cy="193675"/>
            </a:xfrm>
            <a:custGeom>
              <a:avLst/>
              <a:gdLst/>
              <a:ahLst/>
              <a:cxnLst/>
              <a:rect l="l" t="t" r="r" b="b"/>
              <a:pathLst>
                <a:path w="1024254" h="193675">
                  <a:moveTo>
                    <a:pt x="1024127" y="0"/>
                  </a:moveTo>
                  <a:lnTo>
                    <a:pt x="56387" y="193548"/>
                  </a:lnTo>
                  <a:lnTo>
                    <a:pt x="0" y="193548"/>
                  </a:lnTo>
                </a:path>
              </a:pathLst>
            </a:custGeom>
            <a:ln w="3175">
              <a:solidFill>
                <a:srgbClr val="A6A6A6"/>
              </a:solidFill>
              <a:prstDash val="sysDash"/>
            </a:ln>
          </p:spPr>
          <p:txBody>
            <a:bodyPr wrap="square" lIns="0" tIns="0" rIns="0" bIns="0" rtlCol="0"/>
            <a:lstStyle/>
            <a:p>
              <a:endParaRPr/>
            </a:p>
          </p:txBody>
        </p:sp>
        <p:sp>
          <p:nvSpPr>
            <p:cNvPr id="37" name="object 37"/>
            <p:cNvSpPr/>
            <p:nvPr/>
          </p:nvSpPr>
          <p:spPr>
            <a:xfrm>
              <a:off x="9136379" y="3332988"/>
              <a:ext cx="190500" cy="94615"/>
            </a:xfrm>
            <a:custGeom>
              <a:avLst/>
              <a:gdLst/>
              <a:ahLst/>
              <a:cxnLst/>
              <a:rect l="l" t="t" r="r" b="b"/>
              <a:pathLst>
                <a:path w="190500" h="94614">
                  <a:moveTo>
                    <a:pt x="190500" y="94487"/>
                  </a:moveTo>
                  <a:lnTo>
                    <a:pt x="56387" y="0"/>
                  </a:lnTo>
                  <a:lnTo>
                    <a:pt x="0" y="0"/>
                  </a:lnTo>
                </a:path>
              </a:pathLst>
            </a:custGeom>
            <a:ln w="3175">
              <a:solidFill>
                <a:srgbClr val="A6A6A6"/>
              </a:solidFill>
              <a:prstDash val="sysDash"/>
            </a:ln>
          </p:spPr>
          <p:txBody>
            <a:bodyPr wrap="square" lIns="0" tIns="0" rIns="0" bIns="0" rtlCol="0"/>
            <a:lstStyle/>
            <a:p>
              <a:endParaRPr/>
            </a:p>
          </p:txBody>
        </p:sp>
      </p:grpSp>
      <p:sp>
        <p:nvSpPr>
          <p:cNvPr id="38" name="object 38"/>
          <p:cNvSpPr txBox="1"/>
          <p:nvPr/>
        </p:nvSpPr>
        <p:spPr>
          <a:xfrm>
            <a:off x="10098576" y="2322744"/>
            <a:ext cx="446405" cy="268605"/>
          </a:xfrm>
          <a:prstGeom prst="rect">
            <a:avLst/>
          </a:prstGeom>
        </p:spPr>
        <p:txBody>
          <a:bodyPr vert="horz" wrap="square" lIns="0" tIns="17780" rIns="0" bIns="0" rtlCol="0">
            <a:spAutoFit/>
          </a:bodyPr>
          <a:lstStyle/>
          <a:p>
            <a:pPr marL="12700" marR="5080" indent="24130">
              <a:lnSpc>
                <a:spcPts val="950"/>
              </a:lnSpc>
              <a:spcBef>
                <a:spcPts val="140"/>
              </a:spcBef>
            </a:pPr>
            <a:r>
              <a:rPr sz="800" dirty="0">
                <a:solidFill>
                  <a:srgbClr val="FFFFFF"/>
                </a:solidFill>
                <a:latin typeface="Agency FB"/>
                <a:cs typeface="Agency FB"/>
              </a:rPr>
              <a:t>Orb,</a:t>
            </a:r>
            <a:r>
              <a:rPr sz="800" spc="-10" dirty="0">
                <a:solidFill>
                  <a:srgbClr val="FFFFFF"/>
                </a:solidFill>
                <a:latin typeface="Agency FB"/>
                <a:cs typeface="Agency FB"/>
              </a:rPr>
              <a:t> Round,</a:t>
            </a:r>
            <a:r>
              <a:rPr sz="800" spc="500" dirty="0">
                <a:solidFill>
                  <a:srgbClr val="FFFFFF"/>
                </a:solidFill>
                <a:latin typeface="Agency FB"/>
                <a:cs typeface="Agency FB"/>
              </a:rPr>
              <a:t> </a:t>
            </a:r>
            <a:r>
              <a:rPr sz="800" dirty="0">
                <a:solidFill>
                  <a:srgbClr val="FFFFFF"/>
                </a:solidFill>
                <a:latin typeface="Agency FB"/>
                <a:cs typeface="Agency FB"/>
              </a:rPr>
              <a:t>Sphere,</a:t>
            </a:r>
            <a:r>
              <a:rPr sz="800" spc="-30" dirty="0">
                <a:solidFill>
                  <a:srgbClr val="FFFFFF"/>
                </a:solidFill>
                <a:latin typeface="Agency FB"/>
                <a:cs typeface="Agency FB"/>
              </a:rPr>
              <a:t> </a:t>
            </a:r>
            <a:r>
              <a:rPr sz="800" spc="-25" dirty="0">
                <a:solidFill>
                  <a:srgbClr val="FFFFFF"/>
                </a:solidFill>
                <a:latin typeface="Agency FB"/>
                <a:cs typeface="Agency FB"/>
              </a:rPr>
              <a:t>52%</a:t>
            </a:r>
            <a:endParaRPr sz="800">
              <a:latin typeface="Agency FB"/>
              <a:cs typeface="Agency FB"/>
            </a:endParaRPr>
          </a:p>
        </p:txBody>
      </p:sp>
      <p:sp>
        <p:nvSpPr>
          <p:cNvPr id="39" name="object 39"/>
          <p:cNvSpPr txBox="1"/>
          <p:nvPr/>
        </p:nvSpPr>
        <p:spPr>
          <a:xfrm>
            <a:off x="8581149" y="2518384"/>
            <a:ext cx="624840" cy="268605"/>
          </a:xfrm>
          <a:prstGeom prst="rect">
            <a:avLst/>
          </a:prstGeom>
        </p:spPr>
        <p:txBody>
          <a:bodyPr vert="horz" wrap="square" lIns="0" tIns="17780" rIns="0" bIns="0" rtlCol="0">
            <a:spAutoFit/>
          </a:bodyPr>
          <a:lstStyle/>
          <a:p>
            <a:pPr marL="114300" marR="5080" indent="-102235">
              <a:lnSpc>
                <a:spcPts val="950"/>
              </a:lnSpc>
              <a:spcBef>
                <a:spcPts val="140"/>
              </a:spcBef>
            </a:pPr>
            <a:r>
              <a:rPr sz="800" dirty="0">
                <a:latin typeface="Agency FB"/>
                <a:cs typeface="Agency FB"/>
              </a:rPr>
              <a:t>Ambiguous</a:t>
            </a:r>
            <a:r>
              <a:rPr sz="800" spc="-15" dirty="0">
                <a:latin typeface="Agency FB"/>
                <a:cs typeface="Agency FB"/>
              </a:rPr>
              <a:t> </a:t>
            </a:r>
            <a:r>
              <a:rPr sz="800" spc="-10" dirty="0">
                <a:latin typeface="Agency FB"/>
                <a:cs typeface="Agency FB"/>
              </a:rPr>
              <a:t>Sensor</a:t>
            </a:r>
            <a:r>
              <a:rPr sz="800" spc="500" dirty="0">
                <a:latin typeface="Agency FB"/>
                <a:cs typeface="Agency FB"/>
              </a:rPr>
              <a:t> </a:t>
            </a:r>
            <a:r>
              <a:rPr sz="800" dirty="0">
                <a:latin typeface="Agency FB"/>
                <a:cs typeface="Agency FB"/>
              </a:rPr>
              <a:t>Contact,</a:t>
            </a:r>
            <a:r>
              <a:rPr sz="800" spc="-30" dirty="0">
                <a:latin typeface="Agency FB"/>
                <a:cs typeface="Agency FB"/>
              </a:rPr>
              <a:t> </a:t>
            </a:r>
            <a:r>
              <a:rPr sz="800" spc="-25" dirty="0">
                <a:latin typeface="Agency FB"/>
                <a:cs typeface="Agency FB"/>
              </a:rPr>
              <a:t>0%</a:t>
            </a:r>
            <a:endParaRPr sz="800">
              <a:latin typeface="Agency FB"/>
              <a:cs typeface="Agency FB"/>
            </a:endParaRPr>
          </a:p>
        </p:txBody>
      </p:sp>
      <p:sp>
        <p:nvSpPr>
          <p:cNvPr id="40" name="object 40"/>
          <p:cNvSpPr txBox="1"/>
          <p:nvPr/>
        </p:nvSpPr>
        <p:spPr>
          <a:xfrm>
            <a:off x="11509913" y="2840330"/>
            <a:ext cx="33401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Agency FB"/>
                <a:cs typeface="Agency FB"/>
              </a:rPr>
              <a:t>Other,</a:t>
            </a:r>
            <a:r>
              <a:rPr sz="800" spc="-15" dirty="0">
                <a:latin typeface="Agency FB"/>
                <a:cs typeface="Agency FB"/>
              </a:rPr>
              <a:t> </a:t>
            </a:r>
            <a:r>
              <a:rPr sz="800" spc="-25" dirty="0">
                <a:latin typeface="Agency FB"/>
                <a:cs typeface="Agency FB"/>
              </a:rPr>
              <a:t>1%</a:t>
            </a:r>
            <a:endParaRPr sz="800">
              <a:latin typeface="Agency FB"/>
              <a:cs typeface="Agency FB"/>
            </a:endParaRPr>
          </a:p>
        </p:txBody>
      </p:sp>
      <p:sp>
        <p:nvSpPr>
          <p:cNvPr id="41" name="object 41"/>
          <p:cNvSpPr txBox="1"/>
          <p:nvPr/>
        </p:nvSpPr>
        <p:spPr>
          <a:xfrm>
            <a:off x="11171732" y="3109384"/>
            <a:ext cx="679450" cy="1071880"/>
          </a:xfrm>
          <a:prstGeom prst="rect">
            <a:avLst/>
          </a:prstGeom>
        </p:spPr>
        <p:txBody>
          <a:bodyPr vert="horz" wrap="square" lIns="0" tIns="67945" rIns="0" bIns="0" rtlCol="0">
            <a:spAutoFit/>
          </a:bodyPr>
          <a:lstStyle/>
          <a:p>
            <a:pPr marR="10160" algn="r">
              <a:lnSpc>
                <a:spcPct val="100000"/>
              </a:lnSpc>
              <a:spcBef>
                <a:spcPts val="535"/>
              </a:spcBef>
            </a:pPr>
            <a:r>
              <a:rPr sz="800" dirty="0">
                <a:latin typeface="Agency FB"/>
                <a:cs typeface="Agency FB"/>
              </a:rPr>
              <a:t>Lights,</a:t>
            </a:r>
            <a:r>
              <a:rPr sz="800" spc="-20" dirty="0">
                <a:latin typeface="Agency FB"/>
                <a:cs typeface="Agency FB"/>
              </a:rPr>
              <a:t> </a:t>
            </a:r>
            <a:r>
              <a:rPr sz="800" spc="-25" dirty="0">
                <a:latin typeface="Agency FB"/>
                <a:cs typeface="Agency FB"/>
              </a:rPr>
              <a:t>1%</a:t>
            </a:r>
            <a:endParaRPr sz="800">
              <a:latin typeface="Agency FB"/>
              <a:cs typeface="Agency FB"/>
            </a:endParaRPr>
          </a:p>
          <a:p>
            <a:pPr marR="10160" algn="r">
              <a:lnSpc>
                <a:spcPct val="100000"/>
              </a:lnSpc>
              <a:spcBef>
                <a:spcPts val="434"/>
              </a:spcBef>
            </a:pPr>
            <a:r>
              <a:rPr sz="800" dirty="0">
                <a:latin typeface="Agency FB"/>
                <a:cs typeface="Agency FB"/>
              </a:rPr>
              <a:t>Oval,</a:t>
            </a:r>
            <a:r>
              <a:rPr sz="800" spc="-5" dirty="0">
                <a:latin typeface="Agency FB"/>
                <a:cs typeface="Agency FB"/>
              </a:rPr>
              <a:t> </a:t>
            </a:r>
            <a:r>
              <a:rPr sz="800" spc="-25" dirty="0">
                <a:latin typeface="Agency FB"/>
                <a:cs typeface="Agency FB"/>
              </a:rPr>
              <a:t>1%</a:t>
            </a:r>
            <a:endParaRPr sz="800">
              <a:latin typeface="Agency FB"/>
              <a:cs typeface="Agency FB"/>
            </a:endParaRPr>
          </a:p>
          <a:p>
            <a:pPr marR="9525" algn="r">
              <a:lnSpc>
                <a:spcPct val="100000"/>
              </a:lnSpc>
              <a:spcBef>
                <a:spcPts val="420"/>
              </a:spcBef>
            </a:pPr>
            <a:r>
              <a:rPr sz="800" dirty="0">
                <a:latin typeface="Agency FB"/>
                <a:cs typeface="Agency FB"/>
              </a:rPr>
              <a:t>Cylinder,</a:t>
            </a:r>
            <a:r>
              <a:rPr sz="800" spc="-10" dirty="0">
                <a:latin typeface="Agency FB"/>
                <a:cs typeface="Agency FB"/>
              </a:rPr>
              <a:t> </a:t>
            </a:r>
            <a:r>
              <a:rPr sz="800" spc="-25" dirty="0">
                <a:latin typeface="Agency FB"/>
                <a:cs typeface="Agency FB"/>
              </a:rPr>
              <a:t>1%</a:t>
            </a:r>
            <a:endParaRPr sz="800">
              <a:latin typeface="Agency FB"/>
              <a:cs typeface="Agency FB"/>
            </a:endParaRPr>
          </a:p>
          <a:p>
            <a:pPr marR="12065" algn="r">
              <a:lnSpc>
                <a:spcPct val="100000"/>
              </a:lnSpc>
              <a:spcBef>
                <a:spcPts val="450"/>
              </a:spcBef>
            </a:pPr>
            <a:r>
              <a:rPr sz="800" dirty="0">
                <a:latin typeface="Agency FB"/>
                <a:cs typeface="Agency FB"/>
              </a:rPr>
              <a:t>Disk,</a:t>
            </a:r>
            <a:r>
              <a:rPr sz="800" spc="-25" dirty="0">
                <a:latin typeface="Agency FB"/>
                <a:cs typeface="Agency FB"/>
              </a:rPr>
              <a:t> </a:t>
            </a:r>
            <a:r>
              <a:rPr sz="800" spc="-35" dirty="0">
                <a:latin typeface="Agency FB"/>
                <a:cs typeface="Agency FB"/>
              </a:rPr>
              <a:t>2%</a:t>
            </a:r>
            <a:endParaRPr sz="800">
              <a:latin typeface="Agency FB"/>
              <a:cs typeface="Agency FB"/>
            </a:endParaRPr>
          </a:p>
          <a:p>
            <a:pPr marR="5080" algn="r">
              <a:lnSpc>
                <a:spcPct val="100000"/>
              </a:lnSpc>
              <a:spcBef>
                <a:spcPts val="455"/>
              </a:spcBef>
            </a:pPr>
            <a:r>
              <a:rPr sz="800" dirty="0">
                <a:latin typeface="Agency FB"/>
                <a:cs typeface="Agency FB"/>
              </a:rPr>
              <a:t>Triangle,</a:t>
            </a:r>
            <a:r>
              <a:rPr sz="800" spc="-20" dirty="0">
                <a:latin typeface="Agency FB"/>
                <a:cs typeface="Agency FB"/>
              </a:rPr>
              <a:t> </a:t>
            </a:r>
            <a:r>
              <a:rPr sz="800" spc="-25" dirty="0">
                <a:latin typeface="Agency FB"/>
                <a:cs typeface="Agency FB"/>
              </a:rPr>
              <a:t>2%</a:t>
            </a:r>
            <a:endParaRPr sz="800">
              <a:latin typeface="Agency FB"/>
              <a:cs typeface="Agency FB"/>
            </a:endParaRPr>
          </a:p>
          <a:p>
            <a:pPr marL="12700">
              <a:lnSpc>
                <a:spcPct val="100000"/>
              </a:lnSpc>
              <a:spcBef>
                <a:spcPts val="280"/>
              </a:spcBef>
            </a:pPr>
            <a:r>
              <a:rPr sz="800" dirty="0">
                <a:latin typeface="Agency FB"/>
                <a:cs typeface="Agency FB"/>
              </a:rPr>
              <a:t>Rectangle,</a:t>
            </a:r>
            <a:r>
              <a:rPr sz="800" spc="-35" dirty="0">
                <a:latin typeface="Agency FB"/>
                <a:cs typeface="Agency FB"/>
              </a:rPr>
              <a:t> </a:t>
            </a:r>
            <a:r>
              <a:rPr sz="800" spc="-25" dirty="0">
                <a:latin typeface="Agency FB"/>
                <a:cs typeface="Agency FB"/>
              </a:rPr>
              <a:t>2%</a:t>
            </a:r>
            <a:endParaRPr sz="800">
              <a:latin typeface="Agency FB"/>
              <a:cs typeface="Agency FB"/>
            </a:endParaRPr>
          </a:p>
        </p:txBody>
      </p:sp>
      <p:sp>
        <p:nvSpPr>
          <p:cNvPr id="42" name="object 42"/>
          <p:cNvSpPr txBox="1"/>
          <p:nvPr/>
        </p:nvSpPr>
        <p:spPr>
          <a:xfrm>
            <a:off x="10540193" y="4010590"/>
            <a:ext cx="404495"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gency FB"/>
                <a:cs typeface="Agency FB"/>
              </a:rPr>
              <a:t>Square,</a:t>
            </a:r>
            <a:r>
              <a:rPr sz="800" spc="-35" dirty="0">
                <a:latin typeface="Agency FB"/>
                <a:cs typeface="Agency FB"/>
              </a:rPr>
              <a:t> </a:t>
            </a:r>
            <a:r>
              <a:rPr sz="800" spc="-25" dirty="0">
                <a:latin typeface="Agency FB"/>
                <a:cs typeface="Agency FB"/>
              </a:rPr>
              <a:t>3%</a:t>
            </a:r>
            <a:endParaRPr sz="800">
              <a:latin typeface="Agency FB"/>
              <a:cs typeface="Agency FB"/>
            </a:endParaRPr>
          </a:p>
        </p:txBody>
      </p:sp>
      <p:sp>
        <p:nvSpPr>
          <p:cNvPr id="43" name="object 43"/>
          <p:cNvSpPr txBox="1"/>
          <p:nvPr/>
        </p:nvSpPr>
        <p:spPr>
          <a:xfrm>
            <a:off x="9816452" y="4030501"/>
            <a:ext cx="4254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gency FB"/>
                <a:cs typeface="Agency FB"/>
              </a:rPr>
              <a:t>Polygon,</a:t>
            </a:r>
            <a:r>
              <a:rPr sz="800" spc="-20" dirty="0">
                <a:latin typeface="Agency FB"/>
                <a:cs typeface="Agency FB"/>
              </a:rPr>
              <a:t> </a:t>
            </a:r>
            <a:r>
              <a:rPr sz="800" spc="-25" dirty="0">
                <a:latin typeface="Agency FB"/>
                <a:cs typeface="Agency FB"/>
              </a:rPr>
              <a:t>5%</a:t>
            </a:r>
            <a:endParaRPr sz="800">
              <a:latin typeface="Agency FB"/>
              <a:cs typeface="Agency FB"/>
            </a:endParaRPr>
          </a:p>
        </p:txBody>
      </p:sp>
      <p:sp>
        <p:nvSpPr>
          <p:cNvPr id="44" name="object 44"/>
          <p:cNvSpPr txBox="1"/>
          <p:nvPr/>
        </p:nvSpPr>
        <p:spPr>
          <a:xfrm>
            <a:off x="8726858" y="3995171"/>
            <a:ext cx="37719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gency FB"/>
                <a:cs typeface="Agency FB"/>
              </a:rPr>
              <a:t>TicTac,</a:t>
            </a:r>
            <a:r>
              <a:rPr sz="800" spc="-30" dirty="0">
                <a:latin typeface="Agency FB"/>
                <a:cs typeface="Agency FB"/>
              </a:rPr>
              <a:t> </a:t>
            </a:r>
            <a:r>
              <a:rPr sz="800" spc="-25" dirty="0">
                <a:latin typeface="Agency FB"/>
                <a:cs typeface="Agency FB"/>
              </a:rPr>
              <a:t>6%</a:t>
            </a:r>
            <a:endParaRPr sz="800">
              <a:latin typeface="Agency FB"/>
              <a:cs typeface="Agency FB"/>
            </a:endParaRPr>
          </a:p>
        </p:txBody>
      </p:sp>
      <p:sp>
        <p:nvSpPr>
          <p:cNvPr id="45" name="object 45"/>
          <p:cNvSpPr txBox="1"/>
          <p:nvPr/>
        </p:nvSpPr>
        <p:spPr>
          <a:xfrm>
            <a:off x="8701127" y="3219355"/>
            <a:ext cx="43053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Agency FB"/>
                <a:cs typeface="Agency FB"/>
              </a:rPr>
              <a:t>Vector,</a:t>
            </a:r>
            <a:r>
              <a:rPr sz="800" spc="-30" dirty="0">
                <a:latin typeface="Agency FB"/>
                <a:cs typeface="Agency FB"/>
              </a:rPr>
              <a:t> </a:t>
            </a:r>
            <a:r>
              <a:rPr sz="800" spc="-25" dirty="0">
                <a:latin typeface="Agency FB"/>
                <a:cs typeface="Agency FB"/>
              </a:rPr>
              <a:t>23%</a:t>
            </a:r>
            <a:endParaRPr sz="800">
              <a:latin typeface="Agency FB"/>
              <a:cs typeface="Agency FB"/>
            </a:endParaRPr>
          </a:p>
        </p:txBody>
      </p:sp>
      <p:grpSp>
        <p:nvGrpSpPr>
          <p:cNvPr id="46" name="object 46"/>
          <p:cNvGrpSpPr/>
          <p:nvPr/>
        </p:nvGrpSpPr>
        <p:grpSpPr>
          <a:xfrm>
            <a:off x="8404859" y="4276344"/>
            <a:ext cx="3546475" cy="429895"/>
            <a:chOff x="8404859" y="4276344"/>
            <a:chExt cx="3546475" cy="429895"/>
          </a:xfrm>
        </p:grpSpPr>
        <p:pic>
          <p:nvPicPr>
            <p:cNvPr id="47" name="object 47"/>
            <p:cNvPicPr/>
            <p:nvPr/>
          </p:nvPicPr>
          <p:blipFill>
            <a:blip r:embed="rId10" cstate="print"/>
            <a:stretch>
              <a:fillRect/>
            </a:stretch>
          </p:blipFill>
          <p:spPr>
            <a:xfrm>
              <a:off x="8404859" y="4276344"/>
              <a:ext cx="3546347" cy="385571"/>
            </a:xfrm>
            <a:prstGeom prst="rect">
              <a:avLst/>
            </a:prstGeom>
          </p:spPr>
        </p:pic>
        <p:pic>
          <p:nvPicPr>
            <p:cNvPr id="48" name="object 48"/>
            <p:cNvPicPr/>
            <p:nvPr/>
          </p:nvPicPr>
          <p:blipFill>
            <a:blip r:embed="rId11" cstate="print"/>
            <a:stretch>
              <a:fillRect/>
            </a:stretch>
          </p:blipFill>
          <p:spPr>
            <a:xfrm>
              <a:off x="9101327" y="4276344"/>
              <a:ext cx="2153411" cy="429767"/>
            </a:xfrm>
            <a:prstGeom prst="rect">
              <a:avLst/>
            </a:prstGeom>
          </p:spPr>
        </p:pic>
      </p:grpSp>
      <p:sp>
        <p:nvSpPr>
          <p:cNvPr id="49" name="object 49"/>
          <p:cNvSpPr txBox="1"/>
          <p:nvPr/>
        </p:nvSpPr>
        <p:spPr>
          <a:xfrm>
            <a:off x="8430768" y="4302252"/>
            <a:ext cx="3439795" cy="279400"/>
          </a:xfrm>
          <a:prstGeom prst="rect">
            <a:avLst/>
          </a:prstGeom>
          <a:solidFill>
            <a:srgbClr val="FFFFFF"/>
          </a:solidFill>
        </p:spPr>
        <p:txBody>
          <a:bodyPr vert="horz" wrap="square" lIns="0" tIns="43815" rIns="0" bIns="0" rtlCol="0">
            <a:spAutoFit/>
          </a:bodyPr>
          <a:lstStyle/>
          <a:p>
            <a:pPr marL="788670">
              <a:lnSpc>
                <a:spcPct val="100000"/>
              </a:lnSpc>
              <a:spcBef>
                <a:spcPts val="345"/>
              </a:spcBef>
            </a:pPr>
            <a:r>
              <a:rPr sz="1200" spc="-10" dirty="0">
                <a:latin typeface="Segoe UI"/>
                <a:cs typeface="Segoe UI"/>
              </a:rPr>
              <a:t>REPORTED-</a:t>
            </a:r>
            <a:r>
              <a:rPr sz="1200" dirty="0">
                <a:latin typeface="Segoe UI"/>
                <a:cs typeface="Segoe UI"/>
              </a:rPr>
              <a:t>UAP</a:t>
            </a:r>
            <a:r>
              <a:rPr sz="1200" spc="85" dirty="0">
                <a:latin typeface="Segoe UI"/>
                <a:cs typeface="Segoe UI"/>
              </a:rPr>
              <a:t> </a:t>
            </a:r>
            <a:r>
              <a:rPr sz="1200" spc="-10" dirty="0">
                <a:latin typeface="Segoe UI"/>
                <a:cs typeface="Segoe UI"/>
              </a:rPr>
              <a:t>HOTSPOTS</a:t>
            </a:r>
            <a:endParaRPr sz="1200">
              <a:latin typeface="Segoe UI"/>
              <a:cs typeface="Segoe UI"/>
            </a:endParaRPr>
          </a:p>
        </p:txBody>
      </p:sp>
      <p:pic>
        <p:nvPicPr>
          <p:cNvPr id="50" name="object 50"/>
          <p:cNvPicPr/>
          <p:nvPr/>
        </p:nvPicPr>
        <p:blipFill>
          <a:blip r:embed="rId12" cstate="print"/>
          <a:stretch>
            <a:fillRect/>
          </a:stretch>
        </p:blipFill>
        <p:spPr>
          <a:xfrm>
            <a:off x="8661400" y="4762500"/>
            <a:ext cx="3164744" cy="1589620"/>
          </a:xfrm>
          <a:prstGeom prst="rect">
            <a:avLst/>
          </a:prstGeom>
        </p:spPr>
      </p:pic>
      <p:sp>
        <p:nvSpPr>
          <p:cNvPr id="4" name="四角形: 角を丸くする 3">
            <a:extLst>
              <a:ext uri="{FF2B5EF4-FFF2-40B4-BE49-F238E27FC236}">
                <a16:creationId xmlns:a16="http://schemas.microsoft.com/office/drawing/2014/main" id="{BB409300-466D-7998-AF51-AEBD80DA27C2}"/>
              </a:ext>
            </a:extLst>
          </p:cNvPr>
          <p:cNvSpPr/>
          <p:nvPr/>
        </p:nvSpPr>
        <p:spPr>
          <a:xfrm>
            <a:off x="11106911" y="179830"/>
            <a:ext cx="914400" cy="513536"/>
          </a:xfrm>
          <a:custGeom>
            <a:avLst/>
            <a:gdLst>
              <a:gd name="connsiteX0" fmla="*/ 0 w 914400"/>
              <a:gd name="connsiteY0" fmla="*/ 85591 h 513536"/>
              <a:gd name="connsiteX1" fmla="*/ 85591 w 914400"/>
              <a:gd name="connsiteY1" fmla="*/ 0 h 513536"/>
              <a:gd name="connsiteX2" fmla="*/ 434903 w 914400"/>
              <a:gd name="connsiteY2" fmla="*/ 0 h 513536"/>
              <a:gd name="connsiteX3" fmla="*/ 828809 w 914400"/>
              <a:gd name="connsiteY3" fmla="*/ 0 h 513536"/>
              <a:gd name="connsiteX4" fmla="*/ 914400 w 914400"/>
              <a:gd name="connsiteY4" fmla="*/ 85591 h 513536"/>
              <a:gd name="connsiteX5" fmla="*/ 914400 w 914400"/>
              <a:gd name="connsiteY5" fmla="*/ 427945 h 513536"/>
              <a:gd name="connsiteX6" fmla="*/ 828809 w 914400"/>
              <a:gd name="connsiteY6" fmla="*/ 513536 h 513536"/>
              <a:gd name="connsiteX7" fmla="*/ 442336 w 914400"/>
              <a:gd name="connsiteY7" fmla="*/ 513536 h 513536"/>
              <a:gd name="connsiteX8" fmla="*/ 85591 w 914400"/>
              <a:gd name="connsiteY8" fmla="*/ 513536 h 513536"/>
              <a:gd name="connsiteX9" fmla="*/ 0 w 914400"/>
              <a:gd name="connsiteY9" fmla="*/ 427945 h 513536"/>
              <a:gd name="connsiteX10" fmla="*/ 0 w 914400"/>
              <a:gd name="connsiteY10" fmla="*/ 85591 h 51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513536" fill="none" extrusionOk="0">
                <a:moveTo>
                  <a:pt x="0" y="85591"/>
                </a:moveTo>
                <a:cubicBezTo>
                  <a:pt x="1592" y="38278"/>
                  <a:pt x="39907" y="2252"/>
                  <a:pt x="85591" y="0"/>
                </a:cubicBezTo>
                <a:cubicBezTo>
                  <a:pt x="201266" y="-32654"/>
                  <a:pt x="325804" y="29403"/>
                  <a:pt x="434903" y="0"/>
                </a:cubicBezTo>
                <a:cubicBezTo>
                  <a:pt x="544002" y="-29403"/>
                  <a:pt x="742327" y="19734"/>
                  <a:pt x="828809" y="0"/>
                </a:cubicBezTo>
                <a:cubicBezTo>
                  <a:pt x="866455" y="-7530"/>
                  <a:pt x="914240" y="40153"/>
                  <a:pt x="914400" y="85591"/>
                </a:cubicBezTo>
                <a:cubicBezTo>
                  <a:pt x="918534" y="211330"/>
                  <a:pt x="910473" y="288010"/>
                  <a:pt x="914400" y="427945"/>
                </a:cubicBezTo>
                <a:cubicBezTo>
                  <a:pt x="920340" y="471983"/>
                  <a:pt x="865499" y="504317"/>
                  <a:pt x="828809" y="513536"/>
                </a:cubicBezTo>
                <a:cubicBezTo>
                  <a:pt x="726051" y="554326"/>
                  <a:pt x="626408" y="495136"/>
                  <a:pt x="442336" y="513536"/>
                </a:cubicBezTo>
                <a:cubicBezTo>
                  <a:pt x="258264" y="531936"/>
                  <a:pt x="184682" y="481253"/>
                  <a:pt x="85591" y="513536"/>
                </a:cubicBezTo>
                <a:cubicBezTo>
                  <a:pt x="27445" y="507297"/>
                  <a:pt x="2250" y="474865"/>
                  <a:pt x="0" y="427945"/>
                </a:cubicBezTo>
                <a:cubicBezTo>
                  <a:pt x="-9301" y="338720"/>
                  <a:pt x="24182" y="235863"/>
                  <a:pt x="0" y="85591"/>
                </a:cubicBezTo>
                <a:close/>
              </a:path>
              <a:path w="914400" h="513536" stroke="0" extrusionOk="0">
                <a:moveTo>
                  <a:pt x="0" y="85591"/>
                </a:moveTo>
                <a:cubicBezTo>
                  <a:pt x="-2297" y="39567"/>
                  <a:pt x="41784" y="-7244"/>
                  <a:pt x="85591" y="0"/>
                </a:cubicBezTo>
                <a:cubicBezTo>
                  <a:pt x="189351" y="-27405"/>
                  <a:pt x="303175" y="4655"/>
                  <a:pt x="434903" y="0"/>
                </a:cubicBezTo>
                <a:cubicBezTo>
                  <a:pt x="566631" y="-4655"/>
                  <a:pt x="739088" y="23445"/>
                  <a:pt x="828809" y="0"/>
                </a:cubicBezTo>
                <a:cubicBezTo>
                  <a:pt x="880816" y="7056"/>
                  <a:pt x="910062" y="30370"/>
                  <a:pt x="914400" y="85591"/>
                </a:cubicBezTo>
                <a:cubicBezTo>
                  <a:pt x="926681" y="194590"/>
                  <a:pt x="891774" y="303161"/>
                  <a:pt x="914400" y="427945"/>
                </a:cubicBezTo>
                <a:cubicBezTo>
                  <a:pt x="913638" y="470872"/>
                  <a:pt x="870201" y="504412"/>
                  <a:pt x="828809" y="513536"/>
                </a:cubicBezTo>
                <a:cubicBezTo>
                  <a:pt x="693556" y="517296"/>
                  <a:pt x="555576" y="510639"/>
                  <a:pt x="472064" y="513536"/>
                </a:cubicBezTo>
                <a:cubicBezTo>
                  <a:pt x="388552" y="516433"/>
                  <a:pt x="231256" y="488852"/>
                  <a:pt x="85591" y="513536"/>
                </a:cubicBezTo>
                <a:cubicBezTo>
                  <a:pt x="50247" y="514004"/>
                  <a:pt x="-6545" y="479080"/>
                  <a:pt x="0" y="427945"/>
                </a:cubicBezTo>
                <a:cubicBezTo>
                  <a:pt x="-25602" y="293195"/>
                  <a:pt x="28747" y="181783"/>
                  <a:pt x="0" y="85591"/>
                </a:cubicBezTo>
                <a:close/>
              </a:path>
            </a:pathLst>
          </a:custGeom>
          <a:solidFill>
            <a:srgbClr val="C00000"/>
          </a:solidFill>
          <a:ln>
            <a:solidFill>
              <a:srgbClr val="C00000"/>
            </a:solidFill>
            <a:extLst>
              <a:ext uri="{C807C97D-BFC1-408E-A445-0C87EB9F89A2}">
                <ask:lineSketchStyleProps xmlns:ask="http://schemas.microsoft.com/office/drawing/2018/sketchyshapes" sd="17069451">
                  <a:prstGeom prst="roundRect">
                    <a:avLst/>
                  </a:prstGeom>
                  <ask:type>
                    <ask:lineSketchScribble/>
                  </ask:type>
                </ask:lineSketchStyleProps>
              </a:ext>
            </a:extLst>
          </a:ln>
          <a:effectLst>
            <a:outerShdw blurRad="63500" sx="102000" sy="102000" algn="ctr" rotWithShape="0">
              <a:prstClr val="black">
                <a:alpha val="40000"/>
              </a:prstClr>
            </a:outerShdw>
          </a:effectLst>
          <a:scene3d>
            <a:camera prst="isometricOffAxis2Left"/>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dirty="0">
                <a:latin typeface="BIZ UDP明朝 Medium" panose="02020500000000000000" pitchFamily="18" charset="-128"/>
                <a:ea typeface="BIZ UDP明朝 Medium" panose="02020500000000000000" pitchFamily="18" charset="-128"/>
              </a:rPr>
              <a:t>参考</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11">
            <a:extLst>
              <a:ext uri="{FF2B5EF4-FFF2-40B4-BE49-F238E27FC236}">
                <a16:creationId xmlns:a16="http://schemas.microsoft.com/office/drawing/2014/main" id="{F5AE1FD4-6376-EB17-9C67-75CEB2359650}"/>
              </a:ext>
            </a:extLst>
          </p:cNvPr>
          <p:cNvGraphicFramePr>
            <a:graphicFrameLocks noGrp="1"/>
          </p:cNvGraphicFramePr>
          <p:nvPr>
            <p:extLst>
              <p:ext uri="{D42A27DB-BD31-4B8C-83A1-F6EECF244321}">
                <p14:modId xmlns:p14="http://schemas.microsoft.com/office/powerpoint/2010/main" val="2208037424"/>
              </p:ext>
            </p:extLst>
          </p:nvPr>
        </p:nvGraphicFramePr>
        <p:xfrm>
          <a:off x="0" y="0"/>
          <a:ext cx="12191999" cy="6879331"/>
        </p:xfrm>
        <a:graphic>
          <a:graphicData uri="http://schemas.openxmlformats.org/drawingml/2006/table">
            <a:tbl>
              <a:tblPr/>
              <a:tblGrid>
                <a:gridCol w="526273">
                  <a:extLst>
                    <a:ext uri="{9D8B030D-6E8A-4147-A177-3AD203B41FA5}">
                      <a16:colId xmlns:a16="http://schemas.microsoft.com/office/drawing/2014/main" val="3584521250"/>
                    </a:ext>
                  </a:extLst>
                </a:gridCol>
                <a:gridCol w="3781372">
                  <a:extLst>
                    <a:ext uri="{9D8B030D-6E8A-4147-A177-3AD203B41FA5}">
                      <a16:colId xmlns:a16="http://schemas.microsoft.com/office/drawing/2014/main" val="412236968"/>
                    </a:ext>
                  </a:extLst>
                </a:gridCol>
                <a:gridCol w="2359855">
                  <a:extLst>
                    <a:ext uri="{9D8B030D-6E8A-4147-A177-3AD203B41FA5}">
                      <a16:colId xmlns:a16="http://schemas.microsoft.com/office/drawing/2014/main" val="4070557279"/>
                    </a:ext>
                  </a:extLst>
                </a:gridCol>
                <a:gridCol w="5524499">
                  <a:extLst>
                    <a:ext uri="{9D8B030D-6E8A-4147-A177-3AD203B41FA5}">
                      <a16:colId xmlns:a16="http://schemas.microsoft.com/office/drawing/2014/main" val="158194515"/>
                    </a:ext>
                  </a:extLst>
                </a:gridCol>
              </a:tblGrid>
              <a:tr h="86119">
                <a:tc>
                  <a:txBody>
                    <a:bodyPr/>
                    <a:lstStyle/>
                    <a:p>
                      <a:pPr algn="l" fontAlgn="ctr"/>
                      <a:r>
                        <a:rPr lang="ja-JP" altLang="en-US" sz="300" b="1" i="0" u="none" strike="noStrike">
                          <a:solidFill>
                            <a:srgbClr val="FFFFFF"/>
                          </a:solidFill>
                          <a:effectLst/>
                          <a:latin typeface="BIZ UDPゴシック" panose="020B0400000000000000" pitchFamily="50" charset="-128"/>
                          <a:ea typeface="BIZ UDPゴシック" panose="020B0400000000000000" pitchFamily="50" charset="-128"/>
                        </a:rPr>
                        <a:t>　</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7030A0"/>
                    </a:solidFill>
                  </a:tcPr>
                </a:tc>
                <a:tc>
                  <a:txBody>
                    <a:bodyPr/>
                    <a:lstStyle/>
                    <a:p>
                      <a:pPr algn="ctr" fontAlgn="ctr"/>
                      <a:r>
                        <a:rPr lang="ja-JP" altLang="en-US" sz="300" b="1" i="0" u="none" strike="noStrike">
                          <a:solidFill>
                            <a:srgbClr val="FFFFFF"/>
                          </a:solidFill>
                          <a:effectLst/>
                          <a:latin typeface="BIZ UDPゴシック" panose="020B0400000000000000" pitchFamily="50" charset="-128"/>
                          <a:ea typeface="BIZ UDPゴシック" panose="020B0400000000000000" pitchFamily="50" charset="-128"/>
                        </a:rPr>
                        <a:t>プロジェクト名称</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7030A0"/>
                    </a:solidFill>
                  </a:tcPr>
                </a:tc>
                <a:tc>
                  <a:txBody>
                    <a:bodyPr/>
                    <a:lstStyle/>
                    <a:p>
                      <a:pPr algn="ctr" fontAlgn="ctr"/>
                      <a:r>
                        <a:rPr lang="ja-JP" altLang="en-US" sz="300" b="1" i="0" u="none" strike="noStrike">
                          <a:solidFill>
                            <a:srgbClr val="FFFFFF"/>
                          </a:solidFill>
                          <a:effectLst/>
                          <a:latin typeface="BIZ UDPゴシック" panose="020B0400000000000000" pitchFamily="50" charset="-128"/>
                          <a:ea typeface="BIZ UDPゴシック" panose="020B0400000000000000" pitchFamily="50" charset="-128"/>
                        </a:rPr>
                        <a:t>期間</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7030A0"/>
                    </a:solidFill>
                  </a:tcPr>
                </a:tc>
                <a:tc>
                  <a:txBody>
                    <a:bodyPr/>
                    <a:lstStyle/>
                    <a:p>
                      <a:pPr algn="ctr" fontAlgn="ctr"/>
                      <a:r>
                        <a:rPr lang="ja-JP" altLang="en-US" sz="300" b="1" i="0" u="none" strike="noStrike">
                          <a:solidFill>
                            <a:srgbClr val="FFFFFF"/>
                          </a:solidFill>
                          <a:effectLst/>
                          <a:latin typeface="BIZ UDPゴシック" panose="020B0400000000000000" pitchFamily="50" charset="-128"/>
                          <a:ea typeface="BIZ UDPゴシック" panose="020B0400000000000000" pitchFamily="50" charset="-128"/>
                        </a:rPr>
                        <a:t>概要</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499375287"/>
                  </a:ext>
                </a:extLst>
              </a:tr>
              <a:tr h="260081">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1</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Project SURCER</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1946</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1947</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年～１９４８年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1</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組織名称や活動期間の詳細は不明である。航空技術サービス司令官ネイサン・トワイニング大将が</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1947</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12</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30</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日にプロジェクト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SAUCER</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を設立したとの情報がある。プロジェクト設立の背景には、アーノルド事件がある。このプロジェクトによる地球外テクノロジーの証拠は見つからなかった。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9348807"/>
                  </a:ext>
                </a:extLst>
              </a:tr>
              <a:tr h="324385">
                <a:tc>
                  <a:txBody>
                    <a:bodyPr/>
                    <a:lstStyle/>
                    <a:p>
                      <a:pPr algn="ctr" fontAlgn="ctr"/>
                      <a:r>
                        <a:rPr lang="en-US" altLang="ja-JP" sz="900" b="1" i="0" u="none" strike="noStrike">
                          <a:solidFill>
                            <a:srgbClr val="000000"/>
                          </a:solidFill>
                          <a:effectLst/>
                          <a:latin typeface="BIZ UDPゴシック" panose="020B0400000000000000" pitchFamily="50" charset="-128"/>
                          <a:ea typeface="BIZ UDPゴシック" panose="020B0400000000000000" pitchFamily="50" charset="-128"/>
                        </a:rPr>
                        <a:t>2</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Project SIGN</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１９４８年１月～１９４９年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2</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SURCER</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SIGN</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して優先度の高い公式プロジェクトとなった。このプロジェクトでは未確認の飛行物体がソ連の秘密兵器か、地球外の物体かを判断することにあった。ドイツ軍のロケット技術などソ連が入手した全情報を分析した。</a:t>
                      </a:r>
                      <a:b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b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プロジェクトサインとして地球外の物体の可能性を指摘する報告書を提出したが却下されたとの情報がある。</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3414955"/>
                  </a:ext>
                </a:extLst>
              </a:tr>
              <a:tr h="324385">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3</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Project GRUDGE</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1949</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年</a:t>
                      </a: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2</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月～</a:t>
                      </a: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12</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1949</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月頃、プロジェクト・サインはプロジェクト・グラッジと改名された。スタッフ、特に</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惑星間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起源を信じることに傾いているように見えた人々は、組織から粛清された。プロジェクト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GRUDGE</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244</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件の</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目撃報告を調査した。その結果、</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の目撃情報が外国の技術であるという証拠は発見されなかった。したがって、これらの発見は米国の国家安全保障に対する脅威とはならなかった。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1454641"/>
                  </a:ext>
                </a:extLst>
              </a:tr>
              <a:tr h="260081">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4</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BIZ UDPゴシック" panose="020B0400000000000000" pitchFamily="50" charset="-128"/>
                          <a:ea typeface="BIZ UDPゴシック" panose="020B0400000000000000" pitchFamily="50" charset="-128"/>
                        </a:rPr>
                        <a:t>Project TWINKLE</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1949</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年夏～１９５０年夏</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プロジェクト</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TWINKLE</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は、ネバダ州とニューメキシコ州で多くの観測者によって目撃された一連の</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報告を調査するために、</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1949</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年の夏に設立された。この調査は、ホワイトサンズ近郊で複数の高出力カメラを使用し、火球の少なくとも</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2</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つの画像が撮影されれば、その速度、高度、時刻が識別できることを期待するものであった。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361030"/>
                  </a:ext>
                </a:extLst>
              </a:tr>
              <a:tr h="378927">
                <a:tc>
                  <a:txBody>
                    <a:bodyPr/>
                    <a:lstStyle/>
                    <a:p>
                      <a:pPr algn="ctr" fontAlgn="ctr"/>
                      <a:r>
                        <a:rPr lang="en-US" altLang="ja-JP" sz="900" b="1" i="0" u="none" strike="noStrike">
                          <a:solidFill>
                            <a:srgbClr val="000000"/>
                          </a:solidFill>
                          <a:effectLst/>
                          <a:latin typeface="BIZ UDPゴシック" panose="020B0400000000000000" pitchFamily="50" charset="-128"/>
                          <a:ea typeface="BIZ UDPゴシック" panose="020B0400000000000000" pitchFamily="50" charset="-128"/>
                        </a:rPr>
                        <a:t>5</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Project GRADGE（</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再始動）</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1951</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年１０月～１９５２年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3</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1951</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10</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月下旬、プロジェクト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GRUDGE</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が解散してからほぼ</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年後、アメリカ空軍の</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ミッションは、ルペルト少佐が率いるプロジェクト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GRUDGE</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と名付けられた別の別個のプログラムに再編成された。以前のプロジェクト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GRUDGE</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とは異なり、彼はスタッフに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未知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のカテゴリーを作ることを許可した。新プロジェクト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GRUDGE</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SIGN</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、旧プロジェクト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GRUDGE</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、そして</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ATIC</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の中間期における過去の事例をすべて見直した。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017708"/>
                  </a:ext>
                </a:extLst>
              </a:tr>
              <a:tr h="195779">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6</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BIZ UDPゴシック" panose="020B0400000000000000" pitchFamily="50" charset="-128"/>
                          <a:ea typeface="BIZ UDPゴシック" panose="020B0400000000000000" pitchFamily="50" charset="-128"/>
                        </a:rPr>
                        <a:t>Project 　BEAR</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1951</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年後半～１９５</a:t>
                      </a: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4</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年後半</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プロジェクト・ベア（</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Project BEAR</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）は、プロジェクト・グラッジのチーフであったルペルト少佐が、新しいプロジェクト・グラッジに科学的支援を提供するためにバテル記念研究所（</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BMI</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）と結んだ契約に付けられた非公式な名称である。</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4190097"/>
                  </a:ext>
                </a:extLst>
              </a:tr>
              <a:tr h="324385">
                <a:tc>
                  <a:txBody>
                    <a:bodyPr/>
                    <a:lstStyle/>
                    <a:p>
                      <a:pPr algn="ctr" fontAlgn="ctr"/>
                      <a:r>
                        <a:rPr lang="en-US" altLang="ja-JP" sz="900" b="1" i="0" u="none" strike="noStrike">
                          <a:solidFill>
                            <a:srgbClr val="000000"/>
                          </a:solidFill>
                          <a:effectLst/>
                          <a:latin typeface="BIZ UDPゴシック" panose="020B0400000000000000" pitchFamily="50" charset="-128"/>
                          <a:ea typeface="BIZ UDPゴシック" panose="020B0400000000000000" pitchFamily="50" charset="-128"/>
                        </a:rPr>
                        <a:t>7</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CIA</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特別研究グループ</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１９５２年</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1952</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年に</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目撃が増加し、特にその夏にワシントン</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D.C.</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上空で広く注目された後、</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CIA</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の情報部副部長ロバート・エイモリー</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Jr.</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は、</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CIA</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科学情報部（</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OSI</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）の物理・エレクトロニクス課に</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事例を検討するよう命じた。</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A.</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レイ・ゴードンがこのプロジェクトの指揮を執り、彼が設立した研究グループが</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ATIC</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のすべてのデータ（プロジェクト・サインからグラッジまで）を検討した。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647799"/>
                  </a:ext>
                </a:extLst>
              </a:tr>
              <a:tr h="195779">
                <a:tc>
                  <a:txBody>
                    <a:bodyPr/>
                    <a:lstStyle/>
                    <a:p>
                      <a:pPr algn="ctr" fontAlgn="ctr"/>
                      <a:r>
                        <a:rPr lang="en-US" altLang="ja-JP" sz="900" b="1" i="0" u="none" strike="noStrike">
                          <a:solidFill>
                            <a:srgbClr val="000000"/>
                          </a:solidFill>
                          <a:effectLst/>
                          <a:latin typeface="BIZ UDPゴシック" panose="020B0400000000000000" pitchFamily="50" charset="-128"/>
                          <a:ea typeface="BIZ UDPゴシック" panose="020B0400000000000000" pitchFamily="50" charset="-128"/>
                        </a:rPr>
                        <a:t>8</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ロバートソン・パネル</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1953</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1</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委員会は、アメリカ空軍のすべてのデータを検討し、ほとんどの報告には普通の説明がつくと結論づけた。委員会は全員一致で、</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が米国の国家安全保障に直接脅威を与える証拠も、</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が地球外起源であるという証拠もないと結論づけた。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943663"/>
                  </a:ext>
                </a:extLst>
              </a:tr>
              <a:tr h="252618">
                <a:tc>
                  <a:txBody>
                    <a:bodyPr/>
                    <a:lstStyle/>
                    <a:p>
                      <a:pPr algn="ctr" fontAlgn="ctr"/>
                      <a:r>
                        <a:rPr lang="en-US" altLang="ja-JP" sz="900" b="1" i="0" u="none" strike="noStrike">
                          <a:solidFill>
                            <a:srgbClr val="000000"/>
                          </a:solidFill>
                          <a:effectLst/>
                          <a:latin typeface="BIZ UDPゴシック" panose="020B0400000000000000" pitchFamily="50" charset="-128"/>
                          <a:ea typeface="BIZ UDPゴシック" panose="020B0400000000000000" pitchFamily="50" charset="-128"/>
                        </a:rPr>
                        <a:t>9</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デュラント・レポート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1953</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年</a:t>
                      </a: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2</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CIA</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職員フレデリック・デュラントは、ロバートソン・パネルの作業と調査結果に関する報告書を</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CIA</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の</a:t>
                      </a:r>
                      <a:r>
                        <a:rPr lang="en-US" altLang="ja-JP" sz="600" b="0" i="0" u="none" strike="noStrike">
                          <a:solidFill>
                            <a:srgbClr val="000000"/>
                          </a:solidFill>
                          <a:effectLst/>
                          <a:latin typeface="BIZ UDPゴシック" panose="020B0400000000000000" pitchFamily="50" charset="-128"/>
                          <a:ea typeface="BIZ UDPゴシック" panose="020B0400000000000000" pitchFamily="50" charset="-128"/>
                        </a:rPr>
                        <a:t>OSI</a:t>
                      </a:r>
                      <a:r>
                        <a:rPr lang="ja-JP" altLang="en-US" sz="600" b="0" i="0" u="none" strike="noStrike">
                          <a:solidFill>
                            <a:srgbClr val="000000"/>
                          </a:solidFill>
                          <a:effectLst/>
                          <a:latin typeface="BIZ UDPゴシック" panose="020B0400000000000000" pitchFamily="50" charset="-128"/>
                          <a:ea typeface="BIZ UDPゴシック" panose="020B0400000000000000" pitchFamily="50" charset="-128"/>
                        </a:rPr>
                        <a:t>部長補佐のために起草した。デュラントの覚書には、パネルの簡単な歴史と、最終報告書には盛り込まれなかったメンバーからのコメントや提案が非公式に補足されていた。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7641703"/>
                  </a:ext>
                </a:extLst>
              </a:tr>
              <a:tr h="324385">
                <a:tc>
                  <a:txBody>
                    <a:bodyPr/>
                    <a:lstStyle/>
                    <a:p>
                      <a:pPr algn="ctr" fontAlgn="ctr"/>
                      <a:r>
                        <a:rPr lang="en-US" altLang="ja-JP" sz="900" b="1" i="0" u="none" strike="noStrike">
                          <a:solidFill>
                            <a:srgbClr val="000000"/>
                          </a:solidFill>
                          <a:effectLst/>
                          <a:latin typeface="BIZ UDPゴシック" panose="020B0400000000000000" pitchFamily="50" charset="-128"/>
                          <a:ea typeface="BIZ UDPゴシック" panose="020B0400000000000000" pitchFamily="50" charset="-128"/>
                        </a:rPr>
                        <a:t>10</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Project BLEU　BOOK</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１９５２年年</a:t>
                      </a: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3</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月～１９６９年</a:t>
                      </a:r>
                      <a:r>
                        <a:rPr lang="en-US" altLang="ja-JP" sz="1100" b="0" i="0" u="none" strike="noStrike">
                          <a:solidFill>
                            <a:srgbClr val="000000"/>
                          </a:solidFill>
                          <a:effectLst/>
                          <a:latin typeface="BIZ UDPゴシック" panose="020B0400000000000000" pitchFamily="50" charset="-128"/>
                          <a:ea typeface="BIZ UDPゴシック" panose="020B0400000000000000" pitchFamily="50" charset="-128"/>
                        </a:rPr>
                        <a:t>12</a:t>
                      </a: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アメリカ空軍情報長官チャールズ・</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・キャベル少将は、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現象を研究するためにプロジェクト・ブルー・ブックを設立した。オハイオ州デイトン近郊のライト・パターソン空軍基地を拠点としたプロジェクト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BLUE BOOK</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は、最も長く続いた</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UFO/UAP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調査であった。</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Project BLUE BOOK</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が所蔵する</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12,618</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件の目撃情報のうち、</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701</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件は未確認と分類され、未解決であった。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679891"/>
                  </a:ext>
                </a:extLst>
              </a:tr>
              <a:tr h="378927">
                <a:tc>
                  <a:txBody>
                    <a:bodyPr/>
                    <a:lstStyle/>
                    <a:p>
                      <a:pPr algn="ctr" fontAlgn="ctr"/>
                      <a:r>
                        <a:rPr lang="en-US" altLang="ja-JP" sz="900" b="1" i="0" u="none" strike="noStrike">
                          <a:solidFill>
                            <a:srgbClr val="000000"/>
                          </a:solidFill>
                          <a:effectLst/>
                          <a:latin typeface="BIZ UDPゴシック" panose="020B0400000000000000" pitchFamily="50" charset="-128"/>
                          <a:ea typeface="BIZ UDPゴシック" panose="020B0400000000000000" pitchFamily="50" charset="-128"/>
                        </a:rPr>
                        <a:t>11</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CIA</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による</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の評価</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１９６４年</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異星人の諜報活動が発見された場合、あるいは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目撃情報が新たに発生した場合の対応について、ホワイトハウスでハイレベルの議論が行われた後、ジョン・マッコーニ</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DCI</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CIA</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に</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の評価を更新するよう命じた。</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OSI</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の次長であるドナルド・</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F</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・チェンバレンは、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1950</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年代初頭からほとんど変わっていないこと、</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が米国の安全保障を脅かすものであるという証拠も、</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が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外国起源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であるという証拠もまだないことをマコーンに伝えた。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7879794"/>
                  </a:ext>
                </a:extLst>
              </a:tr>
              <a:tr h="260081">
                <a:tc>
                  <a:txBody>
                    <a:bodyPr/>
                    <a:lstStyle/>
                    <a:p>
                      <a:pPr algn="ctr" fontAlgn="ctr"/>
                      <a:r>
                        <a:rPr lang="en-US" altLang="ja-JP" sz="900" b="1" i="0" u="none" strike="noStrike">
                          <a:solidFill>
                            <a:srgbClr val="000000"/>
                          </a:solidFill>
                          <a:effectLst/>
                          <a:latin typeface="BIZ UDPゴシック" panose="020B0400000000000000" pitchFamily="50" charset="-128"/>
                          <a:ea typeface="BIZ UDPゴシック" panose="020B0400000000000000" pitchFamily="50" charset="-128"/>
                        </a:rPr>
                        <a:t>12</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オブライエン委員会</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１９６４年</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米空軍科学諮問委員会のメンバーである</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Brian O'Brien</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博士は、ブルーブック計画の米空軍アドホック・レビューの議長を務めた。委員会の報告書は、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はアメリカの国家安全保障を脅かすものではなく、また、地球上の枠組みから外れた技術的、科学的進歩を示す</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の事例は見つからなかったと述べている。</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4826050"/>
                  </a:ext>
                </a:extLst>
              </a:tr>
              <a:tr h="324385">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13</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コンドン・レポート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1968</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4</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物理学者で元国家標準局局長のエドワード・</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・コンドン博士は、コロラド大学との</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32</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万</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5000</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ドルの米空軍契約に基づいて行われた「空飛ぶ円盤」に関する</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18</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ヶ月の研究の科学責任者であった。現在入手可能な記録を注意深く検討した結果、</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に関するこれ以上の広範な研究は、それによって科学が進歩することを期待しても、おそらく正当化できないという結論に達した。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10918314"/>
                  </a:ext>
                </a:extLst>
              </a:tr>
              <a:tr h="260081">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14</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米科学アカデミーによるコンドンレポート評価</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BIZ UDPゴシック" panose="020B0400000000000000" pitchFamily="50" charset="-128"/>
                          <a:ea typeface="BIZ UDPゴシック" panose="020B0400000000000000" pitchFamily="50" charset="-128"/>
                        </a:rPr>
                        <a:t>１９６８年後半</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1968</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年末、コンドン・レポートの厳密性、方法論、結論を検証する任務を負った。この委員会は、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報告の妥当性について独自の調査は行わなかった。</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NAS</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のレビューは、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我々は、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問題の解決に科学技術を適用するための非常に信頼できる努力であったという意見で一致している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と結論づけた。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3049469"/>
                  </a:ext>
                </a:extLst>
              </a:tr>
              <a:tr h="252618">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15</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米航空宇宙局に対するカーター政権の任務</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１９７７年</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ジミー・カーター大統領の科学顧問であるフランク・プレス博士は、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1977</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7</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21</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日、</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NASA</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長官ロバート・フロッシュ博士に書簡を送り、コンドン報告以降、</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UFO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に関して何か新しい重要な発見があったかどうかを調べるために、</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NASA</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でパネルを作ることを提案した。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2107470"/>
                  </a:ext>
                </a:extLst>
              </a:tr>
              <a:tr h="260081">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16</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ロズウェル調査</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１９９２年～２００１年</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報道によると、クリントン大統領は、サンディ・バーガー前国家安全保障顧問に、米国政府がエイリアンまたはエイリアンのテクノロジーを保有しているかどうかを調査するよう命じた。クリントン大統領は、「私の知る限り、エイリアンの宇宙船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1947</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年にニューメキシコ州ロズウェルに墜落していない。</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50647535"/>
                  </a:ext>
                </a:extLst>
              </a:tr>
              <a:tr h="517292">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17</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先進航空宇宙兵器システム応用プログラム（</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AAWSAP</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a:t>
                      </a:r>
                      <a:b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b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先進航空宇宙脅威識別プログラム（</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AATIP</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２００９年～２０１２年</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ハリー・リード上院院内総務（民主党）の指示により、</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2008 </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会計年度と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2010 </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会計年度の国防歳出法では、米国に対する長期的かつオーバー・ザ・ホライズン的な外国 の高度航空宇宙脅威を評価するために、</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DIA </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に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2,200 </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万ドルが計上された。情報担当国防次官室と連携して、</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DIA</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2009</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年に</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AAWSAP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AATIP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とも呼ばれる）を設立した。</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 AAWSAP/AATIP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の主な目的は、先進揚力など</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12</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の特定分野における潜在的な次世代航空宇宙技術を調査すること。民間組織との</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AAWSAP/AATIP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契約は、契約業務明細書に記載された</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12</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の科学分野に取り組む調査論文を作成した。これらの科学論文は徹底的に査読されることはなかった。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0312240"/>
                  </a:ext>
                </a:extLst>
              </a:tr>
              <a:tr h="324385">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18</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未確認航空現象タスクフォース（</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UAPTF</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２０２０年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8</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月～２０２１年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11</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デイビッド・ノーキスト国防副長官は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2020</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8</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月、</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UAPTF</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の設立を承認した。情報・安全保障担当国防次官補室（</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USD(I&amp;S)</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）の管轄の下、海軍省がタスクフォースを率いることになった。このタスクフォースは、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の性質と起源についての理解を深め、洞察を得るために設立された。タスクフォースの任務は、米国の国家安全保障を脅かす可能性のある</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を検出、分析、分類することであった。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5216741"/>
                  </a:ext>
                </a:extLst>
              </a:tr>
              <a:tr h="388686">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19</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予備評価未確認航空現象</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2021</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6</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2021</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会計年度情報授権法に付随する上院報告</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116-233</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は、国防長官と協議の上、国家情報長官室（</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ODNI</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）に対し、</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による脅威の情報評価を提出し、この脅威を理解するために</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UAPTF</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が行った進展について報告するよう指示した。米国政府全体からの一貫した報告書の統合、標準化された報告書、収集と分析の増加、そしてそのような報告書すべてを広範な関連政府データと照らし合わせて選別する合理化されたプロセスにより、</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をより精緻に分析できるようになる。</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6223687"/>
                  </a:ext>
                </a:extLst>
              </a:tr>
              <a:tr h="315773">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20</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空中物体識別管理同期グループ（</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AOIMSG</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a:t>
                      </a:r>
                      <a:b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b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空中物体識別管理実行委員会（</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AOIMEXEC</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２０２１年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11</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月～２０２２年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6</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国防副長官は、国家情報長官（</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DNI</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）と協議の上、米海軍の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UAPTF </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を引き継ぐ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AOIMSG </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を設立するよう </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USD(I&amp;S)</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に指示した。この組織は、「特別使用空域」における利害対象物の検出、特定、属性付け、および飛行の安全性と安全性に対する関連する脅威の評価と緩和のために、米国内および米国政府全体にわたる努力の同期化を開始するのに役立った。</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4572850"/>
                  </a:ext>
                </a:extLst>
              </a:tr>
              <a:tr h="324385">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21</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UAP</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独立研究チーム（</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UAPIST</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２０２２年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6</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月～２０２３年</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9</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NASA</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の科学ミッション本部の研究担当副長官補が、この研究の指揮を担当した。独立した研究チームは、サイモンズ財団の会長が議長を務め、米国政府、学術界、民間企業のメンバーで構成された。</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NASA</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2023</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9</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月に報告書を発表した。報告書は、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事例を解決するために利用可能で発見可能な最良のデータストリームを発見することに焦点を当てた。この報告書は、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が地球外起源であるかどうかには焦点を当てていない。</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470052"/>
                  </a:ext>
                </a:extLst>
              </a:tr>
              <a:tr h="324385">
                <a:tc>
                  <a:txBody>
                    <a:bodyPr/>
                    <a:lstStyle/>
                    <a:p>
                      <a:pPr algn="ctr" fontAlgn="ctr"/>
                      <a:r>
                        <a:rPr lang="en-US" altLang="ja-JP" sz="900" b="1" i="0" u="none" strike="noStrike" dirty="0">
                          <a:solidFill>
                            <a:srgbClr val="000000"/>
                          </a:solidFill>
                          <a:effectLst/>
                          <a:latin typeface="BIZ UDPゴシック" panose="020B0400000000000000" pitchFamily="50" charset="-128"/>
                          <a:ea typeface="BIZ UDPゴシック" panose="020B0400000000000000" pitchFamily="50" charset="-128"/>
                        </a:rPr>
                        <a:t>22</a:t>
                      </a:r>
                    </a:p>
                  </a:txBody>
                  <a:tcPr marL="1821" marR="1821" marT="1821"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全ドメイン異常解決オフィス（</a:t>
                      </a:r>
                      <a:r>
                        <a:rPr lang="en-US" altLang="ja-JP" sz="1100" b="0" i="0" u="none" strike="noStrike" dirty="0">
                          <a:solidFill>
                            <a:srgbClr val="000000"/>
                          </a:solidFill>
                          <a:effectLst/>
                          <a:latin typeface="BIZ UDPゴシック" panose="020B0400000000000000" pitchFamily="50" charset="-128"/>
                          <a:ea typeface="BIZ UDPゴシック" panose="020B0400000000000000" pitchFamily="50" charset="-128"/>
                        </a:rPr>
                        <a:t>AARO</a:t>
                      </a:r>
                      <a:r>
                        <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２０２２年</a:t>
                      </a:r>
                      <a:r>
                        <a:rPr lang="en-US" altLang="zh-TW" sz="1100" b="0" i="0" u="none" strike="noStrike" dirty="0">
                          <a:solidFill>
                            <a:srgbClr val="000000"/>
                          </a:solidFill>
                          <a:effectLst/>
                          <a:latin typeface="BIZ UDPゴシック" panose="020B0400000000000000" pitchFamily="50" charset="-128"/>
                          <a:ea typeface="BIZ UDPゴシック" panose="020B0400000000000000" pitchFamily="50" charset="-128"/>
                        </a:rPr>
                        <a:t>7</a:t>
                      </a:r>
                      <a:r>
                        <a:rPr lang="zh-TW"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月</a:t>
                      </a:r>
                      <a:r>
                        <a:rPr lang="en-US" altLang="zh-TW" sz="1100" b="0" i="0" u="none" strike="noStrike" dirty="0">
                          <a:solidFill>
                            <a:srgbClr val="000000"/>
                          </a:solidFill>
                          <a:effectLst/>
                          <a:latin typeface="BIZ UDPゴシック" panose="020B0400000000000000" pitchFamily="50" charset="-128"/>
                          <a:ea typeface="BIZ UDPゴシック" panose="020B0400000000000000" pitchFamily="50" charset="-128"/>
                        </a:rPr>
                        <a:t>15</a:t>
                      </a:r>
                      <a:r>
                        <a:rPr lang="zh-TW" altLang="en-US" sz="1100" b="0" i="0" u="none" strike="noStrike" dirty="0">
                          <a:solidFill>
                            <a:srgbClr val="000000"/>
                          </a:solidFill>
                          <a:effectLst/>
                          <a:latin typeface="BIZ UDPゴシック" panose="020B0400000000000000" pitchFamily="50" charset="-128"/>
                          <a:ea typeface="BIZ UDPゴシック" panose="020B0400000000000000" pitchFamily="50" charset="-128"/>
                        </a:rPr>
                        <a:t>日設置</a:t>
                      </a:r>
                    </a:p>
                  </a:txBody>
                  <a:tcPr marL="1821" marR="1821" marT="18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22 </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年度の</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NDAA</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に対応して、国防副長官は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DNI</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と連携して</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USD(I&amp;S)</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に</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AOIMSG</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を</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AARO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と改称し、その範囲と任務を拡大することで指示を伝えた。</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AARO</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4</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つの機能（分析、作戦、科学技術（</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S&amp;T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）、戦略的コミュニケーション）を中心に組織された。</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AARO </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は、</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IC</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S&amp;T</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の分析技術慣行の開発、科学試験計画の実施、安全な被聴取者報告プログラ ムの実施、</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DoD</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と</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IC</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全体の</a:t>
                      </a:r>
                      <a:r>
                        <a:rPr lang="en-US" altLang="ja-JP" sz="600" b="0" i="0" u="none" strike="noStrike" dirty="0">
                          <a:solidFill>
                            <a:srgbClr val="000000"/>
                          </a:solidFill>
                          <a:effectLst/>
                          <a:latin typeface="BIZ UDPゴシック" panose="020B0400000000000000" pitchFamily="50" charset="-128"/>
                          <a:ea typeface="BIZ UDPゴシック" panose="020B0400000000000000" pitchFamily="50" charset="-128"/>
                        </a:rPr>
                        <a:t>UAP </a:t>
                      </a: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収集と報告の標準化に取り組んでいる。</a:t>
                      </a:r>
                    </a:p>
                  </a:txBody>
                  <a:tcPr marL="1821" marR="1821" marT="1821"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7375247"/>
                  </a:ext>
                </a:extLst>
              </a:tr>
            </a:tbl>
          </a:graphicData>
        </a:graphic>
      </p:graphicFrame>
    </p:spTree>
    <p:extLst>
      <p:ext uri="{BB962C8B-B14F-4D97-AF65-F5344CB8AC3E}">
        <p14:creationId xmlns:p14="http://schemas.microsoft.com/office/powerpoint/2010/main" val="3514651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AARO</a:t>
            </a:r>
            <a:r>
              <a:rPr kumimoji="1" lang="ja-JP" altLang="en-US" sz="2400" b="1" dirty="0">
                <a:latin typeface="BIZ UDPゴシック" panose="020B0400000000000000" pitchFamily="50" charset="-128"/>
                <a:ea typeface="BIZ UDPゴシック" panose="020B0400000000000000" pitchFamily="50" charset="-128"/>
              </a:rPr>
              <a:t>報告書</a:t>
            </a:r>
          </a:p>
        </p:txBody>
      </p:sp>
      <p:sp>
        <p:nvSpPr>
          <p:cNvPr id="5" name="テキスト ボックス 4">
            <a:extLst>
              <a:ext uri="{FF2B5EF4-FFF2-40B4-BE49-F238E27FC236}">
                <a16:creationId xmlns:a16="http://schemas.microsoft.com/office/drawing/2014/main" id="{74B6FD4F-5FFA-1FDC-0D97-17321D3C74DD}"/>
              </a:ext>
            </a:extLst>
          </p:cNvPr>
          <p:cNvSpPr txBox="1"/>
          <p:nvPr/>
        </p:nvSpPr>
        <p:spPr>
          <a:xfrm>
            <a:off x="704901" y="839290"/>
            <a:ext cx="11485033" cy="954107"/>
          </a:xfrm>
          <a:prstGeom prst="rect">
            <a:avLst/>
          </a:prstGeom>
          <a:noFill/>
        </p:spPr>
        <p:txBody>
          <a:bodyPr wrap="square">
            <a:spAutoFit/>
          </a:bodyPr>
          <a:lstStyle/>
          <a:p>
            <a:r>
              <a:rPr lang="en-US" altLang="ja-JP" sz="2800" b="1" i="0" dirty="0">
                <a:solidFill>
                  <a:srgbClr val="333333"/>
                </a:solidFill>
                <a:effectLst/>
                <a:latin typeface="BIZ UDPゴシック" panose="020B0400000000000000" pitchFamily="50" charset="-128"/>
                <a:ea typeface="BIZ UDPゴシック" panose="020B0400000000000000" pitchFamily="50" charset="-128"/>
              </a:rPr>
              <a:t>1945</a:t>
            </a:r>
            <a:r>
              <a:rPr lang="ja-JP" altLang="en-US" sz="2800" b="1" i="0" dirty="0">
                <a:solidFill>
                  <a:srgbClr val="333333"/>
                </a:solidFill>
                <a:effectLst/>
                <a:latin typeface="BIZ UDPゴシック" panose="020B0400000000000000" pitchFamily="50" charset="-128"/>
                <a:ea typeface="BIZ UDPゴシック" panose="020B0400000000000000" pitchFamily="50" charset="-128"/>
              </a:rPr>
              <a:t>年以降の公文書や証言を分析した結果</a:t>
            </a:r>
            <a:endParaRPr lang="en-US" altLang="ja-JP" sz="2800" b="1" i="0" dirty="0">
              <a:solidFill>
                <a:srgbClr val="333333"/>
              </a:solidFill>
              <a:effectLst/>
              <a:latin typeface="BIZ UDPゴシック" panose="020B0400000000000000" pitchFamily="50" charset="-128"/>
              <a:ea typeface="BIZ UDPゴシック" panose="020B0400000000000000" pitchFamily="50" charset="-128"/>
            </a:endParaRPr>
          </a:p>
          <a:p>
            <a:r>
              <a:rPr lang="ja-JP" altLang="en-US" sz="2800" b="1" i="0" dirty="0">
                <a:solidFill>
                  <a:srgbClr val="333333"/>
                </a:solidFill>
                <a:effectLst/>
                <a:latin typeface="BIZ UDPゴシック" panose="020B0400000000000000" pitchFamily="50" charset="-128"/>
                <a:ea typeface="BIZ UDPゴシック" panose="020B0400000000000000" pitchFamily="50" charset="-128"/>
              </a:rPr>
              <a:t>「</a:t>
            </a:r>
            <a:r>
              <a:rPr lang="en-US" altLang="ja-JP" sz="2800" b="1" i="0" dirty="0">
                <a:solidFill>
                  <a:srgbClr val="C00000"/>
                </a:solidFill>
                <a:effectLst/>
                <a:latin typeface="BIZ UDPゴシック" panose="020B0400000000000000" pitchFamily="50" charset="-128"/>
                <a:ea typeface="BIZ UDPゴシック" panose="020B0400000000000000" pitchFamily="50" charset="-128"/>
              </a:rPr>
              <a:t>UAP</a:t>
            </a:r>
            <a:r>
              <a:rPr lang="ja-JP" altLang="en-US" sz="2800" b="1" i="0" dirty="0">
                <a:solidFill>
                  <a:srgbClr val="C00000"/>
                </a:solidFill>
                <a:effectLst/>
                <a:latin typeface="BIZ UDPゴシック" panose="020B0400000000000000" pitchFamily="50" charset="-128"/>
                <a:ea typeface="BIZ UDPゴシック" panose="020B0400000000000000" pitchFamily="50" charset="-128"/>
              </a:rPr>
              <a:t>の目撃報告が</a:t>
            </a:r>
            <a:r>
              <a:rPr lang="ja-JP" altLang="en-US" sz="2800" b="1" i="0" u="sng" dirty="0">
                <a:solidFill>
                  <a:srgbClr val="C00000"/>
                </a:solidFill>
                <a:effectLst/>
                <a:latin typeface="BIZ UDPゴシック" panose="020B0400000000000000" pitchFamily="50" charset="-128"/>
                <a:ea typeface="BIZ UDPゴシック" panose="020B0400000000000000" pitchFamily="50" charset="-128"/>
              </a:rPr>
              <a:t>地球外の技術の存在を証明するという根拠はない</a:t>
            </a:r>
            <a:r>
              <a:rPr lang="ja-JP" altLang="en-US" sz="2800" b="1" i="0" dirty="0">
                <a:solidFill>
                  <a:srgbClr val="333333"/>
                </a:solidFill>
                <a:effectLst/>
                <a:latin typeface="BIZ UDPゴシック" panose="020B0400000000000000" pitchFamily="50" charset="-128"/>
                <a:ea typeface="BIZ UDPゴシック" panose="020B0400000000000000" pitchFamily="50" charset="-128"/>
              </a:rPr>
              <a:t>」</a:t>
            </a:r>
            <a:endParaRPr lang="ja-JP" altLang="en-US" sz="28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2BA5BC5C-4A5E-7D86-1B28-B84980DE8D46}"/>
              </a:ext>
            </a:extLst>
          </p:cNvPr>
          <p:cNvSpPr txBox="1"/>
          <p:nvPr/>
        </p:nvSpPr>
        <p:spPr>
          <a:xfrm>
            <a:off x="704900" y="2259410"/>
            <a:ext cx="11485033" cy="2677656"/>
          </a:xfrm>
          <a:prstGeom prst="rect">
            <a:avLst/>
          </a:prstGeom>
          <a:noFill/>
        </p:spPr>
        <p:txBody>
          <a:bodyPr wrap="square">
            <a:spAutoFit/>
          </a:bodyPr>
          <a:lstStyle/>
          <a:p>
            <a:r>
              <a:rPr lang="en-US" altLang="ja-JP" sz="2800" b="1" dirty="0">
                <a:latin typeface="BIZ UDPゴシック" panose="020B0400000000000000" pitchFamily="50" charset="-128"/>
                <a:ea typeface="BIZ UDPゴシック" panose="020B0400000000000000" pitchFamily="50" charset="-128"/>
              </a:rPr>
              <a:t>UAP</a:t>
            </a:r>
            <a:r>
              <a:rPr lang="ja-JP" altLang="en-US" sz="2800" b="1" dirty="0">
                <a:latin typeface="BIZ UDPゴシック" panose="020B0400000000000000" pitchFamily="50" charset="-128"/>
                <a:ea typeface="BIZ UDPゴシック" panose="020B0400000000000000" pitchFamily="50" charset="-128"/>
              </a:rPr>
              <a:t>については、秘密裏に進んでいた最先端技術の実験が</a:t>
            </a:r>
            <a:r>
              <a:rPr lang="en-US" altLang="ja-JP" sz="2800" b="1" dirty="0">
                <a:latin typeface="BIZ UDPゴシック" panose="020B0400000000000000" pitchFamily="50" charset="-128"/>
                <a:ea typeface="BIZ UDPゴシック" panose="020B0400000000000000" pitchFamily="50" charset="-128"/>
              </a:rPr>
              <a:t>UAP</a:t>
            </a:r>
            <a:r>
              <a:rPr lang="ja-JP" altLang="en-US" sz="2800" b="1" dirty="0">
                <a:latin typeface="BIZ UDPゴシック" panose="020B0400000000000000" pitchFamily="50" charset="-128"/>
                <a:ea typeface="BIZ UDPゴシック" panose="020B0400000000000000" pitchFamily="50" charset="-128"/>
              </a:rPr>
              <a:t>の目撃証言につながった可能性もあると説明。</a:t>
            </a:r>
            <a:endParaRPr lang="en-US" altLang="ja-JP" sz="2800" b="1" dirty="0">
              <a:latin typeface="BIZ UDPゴシック" panose="020B0400000000000000" pitchFamily="50" charset="-128"/>
              <a:ea typeface="BIZ UDPゴシック" panose="020B0400000000000000" pitchFamily="50" charset="-128"/>
            </a:endParaRPr>
          </a:p>
          <a:p>
            <a:r>
              <a:rPr lang="ja-JP" altLang="en-US" sz="2800" b="1" dirty="0">
                <a:solidFill>
                  <a:srgbClr val="C00000"/>
                </a:solidFill>
                <a:latin typeface="BIZ UDPゴシック" panose="020B0400000000000000" pitchFamily="50" charset="-128"/>
                <a:ea typeface="BIZ UDPゴシック" panose="020B0400000000000000" pitchFamily="50" charset="-128"/>
              </a:rPr>
              <a:t>　</a:t>
            </a:r>
            <a:r>
              <a:rPr lang="en-US" altLang="ja-JP" sz="2800" b="1" dirty="0">
                <a:solidFill>
                  <a:srgbClr val="C00000"/>
                </a:solidFill>
                <a:latin typeface="BIZ UDPゴシック" panose="020B0400000000000000" pitchFamily="50" charset="-128"/>
                <a:ea typeface="BIZ UDPゴシック" panose="020B0400000000000000" pitchFamily="50" charset="-128"/>
              </a:rPr>
              <a:t>1942</a:t>
            </a:r>
            <a:r>
              <a:rPr lang="ja-JP" altLang="en-US" sz="2800" b="1" dirty="0">
                <a:solidFill>
                  <a:srgbClr val="C00000"/>
                </a:solidFill>
                <a:latin typeface="BIZ UDPゴシック" panose="020B0400000000000000" pitchFamily="50" charset="-128"/>
                <a:ea typeface="BIZ UDPゴシック" panose="020B0400000000000000" pitchFamily="50" charset="-128"/>
              </a:rPr>
              <a:t>年のマンハッタン計画</a:t>
            </a:r>
            <a:r>
              <a:rPr lang="ja-JP" altLang="en-US" sz="2800" b="1" dirty="0">
                <a:latin typeface="BIZ UDPゴシック" panose="020B0400000000000000" pitchFamily="50" charset="-128"/>
                <a:ea typeface="BIZ UDPゴシック" panose="020B0400000000000000" pitchFamily="50" charset="-128"/>
              </a:rPr>
              <a:t>、</a:t>
            </a:r>
            <a:endParaRPr lang="en-US" altLang="ja-JP" sz="2800" b="1" dirty="0">
              <a:latin typeface="BIZ UDPゴシック" panose="020B0400000000000000" pitchFamily="50" charset="-128"/>
              <a:ea typeface="BIZ UDPゴシック" panose="020B0400000000000000" pitchFamily="50" charset="-128"/>
            </a:endParaRPr>
          </a:p>
          <a:p>
            <a:r>
              <a:rPr lang="ja-JP" altLang="en-US" sz="2800" b="1" dirty="0">
                <a:solidFill>
                  <a:srgbClr val="C00000"/>
                </a:solidFill>
                <a:latin typeface="BIZ UDPゴシック" panose="020B0400000000000000" pitchFamily="50" charset="-128"/>
                <a:ea typeface="BIZ UDPゴシック" panose="020B0400000000000000" pitchFamily="50" charset="-128"/>
              </a:rPr>
              <a:t>　</a:t>
            </a:r>
            <a:r>
              <a:rPr lang="en-US" altLang="ja-JP" sz="2800" b="1" dirty="0">
                <a:solidFill>
                  <a:srgbClr val="C00000"/>
                </a:solidFill>
                <a:latin typeface="BIZ UDPゴシック" panose="020B0400000000000000" pitchFamily="50" charset="-128"/>
                <a:ea typeface="BIZ UDPゴシック" panose="020B0400000000000000" pitchFamily="50" charset="-128"/>
              </a:rPr>
              <a:t>1956</a:t>
            </a:r>
            <a:r>
              <a:rPr lang="ja-JP" altLang="en-US" sz="2800" b="1" dirty="0">
                <a:solidFill>
                  <a:srgbClr val="C00000"/>
                </a:solidFill>
                <a:latin typeface="BIZ UDPゴシック" panose="020B0400000000000000" pitchFamily="50" charset="-128"/>
                <a:ea typeface="BIZ UDPゴシック" panose="020B0400000000000000" pitchFamily="50" charset="-128"/>
              </a:rPr>
              <a:t>年の偵察衛星の打ち上げ実験</a:t>
            </a:r>
            <a:r>
              <a:rPr lang="ja-JP" altLang="en-US" sz="2800" b="1" dirty="0">
                <a:latin typeface="BIZ UDPゴシック" panose="020B0400000000000000" pitchFamily="50" charset="-128"/>
                <a:ea typeface="BIZ UDPゴシック" panose="020B0400000000000000" pitchFamily="50" charset="-128"/>
              </a:rPr>
              <a:t>、</a:t>
            </a:r>
            <a:endParaRPr lang="en-US" altLang="ja-JP" sz="2800" b="1" dirty="0">
              <a:latin typeface="BIZ UDPゴシック" panose="020B0400000000000000" pitchFamily="50" charset="-128"/>
              <a:ea typeface="BIZ UDPゴシック" panose="020B0400000000000000" pitchFamily="50" charset="-128"/>
            </a:endParaRPr>
          </a:p>
          <a:p>
            <a:r>
              <a:rPr lang="ja-JP" altLang="en-US" sz="2800" b="1" dirty="0">
                <a:solidFill>
                  <a:srgbClr val="C00000"/>
                </a:solidFill>
                <a:latin typeface="BIZ UDPゴシック" panose="020B0400000000000000" pitchFamily="50" charset="-128"/>
                <a:ea typeface="BIZ UDPゴシック" panose="020B0400000000000000" pitchFamily="50" charset="-128"/>
              </a:rPr>
              <a:t>　</a:t>
            </a:r>
            <a:r>
              <a:rPr lang="en-US" altLang="ja-JP" sz="2800" b="1" dirty="0">
                <a:solidFill>
                  <a:srgbClr val="C00000"/>
                </a:solidFill>
                <a:latin typeface="BIZ UDPゴシック" panose="020B0400000000000000" pitchFamily="50" charset="-128"/>
                <a:ea typeface="BIZ UDPゴシック" panose="020B0400000000000000" pitchFamily="50" charset="-128"/>
              </a:rPr>
              <a:t>2005</a:t>
            </a:r>
            <a:r>
              <a:rPr lang="ja-JP" altLang="en-US" sz="2800" b="1" dirty="0">
                <a:solidFill>
                  <a:srgbClr val="C00000"/>
                </a:solidFill>
                <a:latin typeface="BIZ UDPゴシック" panose="020B0400000000000000" pitchFamily="50" charset="-128"/>
                <a:ea typeface="BIZ UDPゴシック" panose="020B0400000000000000" pitchFamily="50" charset="-128"/>
              </a:rPr>
              <a:t>年</a:t>
            </a:r>
            <a:r>
              <a:rPr lang="ja-JP" altLang="en-US" sz="2800" b="1" dirty="0">
                <a:latin typeface="BIZ UDPゴシック" panose="020B0400000000000000" pitchFamily="50" charset="-128"/>
                <a:ea typeface="BIZ UDPゴシック" panose="020B0400000000000000" pitchFamily="50" charset="-128"/>
              </a:rPr>
              <a:t>から飛行実験が始まった米ロッキード・マーチンの</a:t>
            </a:r>
            <a:r>
              <a:rPr lang="ja-JP" altLang="en-US" sz="2800" b="1" dirty="0">
                <a:solidFill>
                  <a:srgbClr val="C00000"/>
                </a:solidFill>
                <a:latin typeface="BIZ UDPゴシック" panose="020B0400000000000000" pitchFamily="50" charset="-128"/>
                <a:ea typeface="BIZ UDPゴシック" panose="020B0400000000000000" pitchFamily="50" charset="-128"/>
              </a:rPr>
              <a:t>無人機「ポールキャット」</a:t>
            </a:r>
            <a:r>
              <a:rPr lang="ja-JP" altLang="en-US" sz="2800" b="1" dirty="0">
                <a:latin typeface="BIZ UDPゴシック" panose="020B0400000000000000" pitchFamily="50" charset="-128"/>
                <a:ea typeface="BIZ UDPゴシック" panose="020B0400000000000000" pitchFamily="50" charset="-128"/>
              </a:rPr>
              <a:t>など計</a:t>
            </a:r>
            <a:r>
              <a:rPr lang="en-US" altLang="ja-JP" sz="2800" b="1" dirty="0">
                <a:latin typeface="BIZ UDPゴシック" panose="020B0400000000000000" pitchFamily="50" charset="-128"/>
                <a:ea typeface="BIZ UDPゴシック" panose="020B0400000000000000" pitchFamily="50" charset="-128"/>
              </a:rPr>
              <a:t>28</a:t>
            </a:r>
            <a:r>
              <a:rPr lang="ja-JP" altLang="en-US" sz="2800" b="1" dirty="0">
                <a:latin typeface="BIZ UDPゴシック" panose="020B0400000000000000" pitchFamily="50" charset="-128"/>
                <a:ea typeface="BIZ UDPゴシック" panose="020B0400000000000000" pitchFamily="50" charset="-128"/>
              </a:rPr>
              <a:t>件の例。</a:t>
            </a:r>
          </a:p>
        </p:txBody>
      </p:sp>
      <p:sp>
        <p:nvSpPr>
          <p:cNvPr id="2" name="テキスト ボックス 1">
            <a:extLst>
              <a:ext uri="{FF2B5EF4-FFF2-40B4-BE49-F238E27FC236}">
                <a16:creationId xmlns:a16="http://schemas.microsoft.com/office/drawing/2014/main" id="{CD1373D9-060B-8295-117C-29D66B580D8E}"/>
              </a:ext>
            </a:extLst>
          </p:cNvPr>
          <p:cNvSpPr txBox="1"/>
          <p:nvPr/>
        </p:nvSpPr>
        <p:spPr>
          <a:xfrm>
            <a:off x="353484" y="5210472"/>
            <a:ext cx="11572218" cy="523220"/>
          </a:xfrm>
          <a:prstGeom prst="rect">
            <a:avLst/>
          </a:prstGeom>
          <a:noFill/>
        </p:spPr>
        <p:txBody>
          <a:bodyPr wrap="square">
            <a:spAutoFit/>
          </a:bodyPr>
          <a:lstStyle/>
          <a:p>
            <a:pPr algn="r"/>
            <a:r>
              <a:rPr lang="en-US" altLang="ja-JP" sz="2800" b="1" dirty="0">
                <a:latin typeface="BIZ UDPゴシック" panose="020B0400000000000000" pitchFamily="50" charset="-128"/>
                <a:ea typeface="BIZ UDPゴシック" panose="020B0400000000000000" pitchFamily="50" charset="-128"/>
              </a:rPr>
              <a:t>UAP</a:t>
            </a:r>
            <a:r>
              <a:rPr lang="ja-JP" altLang="en-US" sz="2800" b="1" dirty="0">
                <a:latin typeface="BIZ UDPゴシック" panose="020B0400000000000000" pitchFamily="50" charset="-128"/>
                <a:ea typeface="BIZ UDPゴシック" panose="020B0400000000000000" pitchFamily="50" charset="-128"/>
              </a:rPr>
              <a:t>機材は回収していない。リバースエンジニアリングもしていない。</a:t>
            </a:r>
          </a:p>
        </p:txBody>
      </p:sp>
      <p:pic>
        <p:nvPicPr>
          <p:cNvPr id="3" name="Picture 10" descr="MCj04344110000[1]">
            <a:extLst>
              <a:ext uri="{FF2B5EF4-FFF2-40B4-BE49-F238E27FC236}">
                <a16:creationId xmlns:a16="http://schemas.microsoft.com/office/drawing/2014/main" id="{DCFD0BDC-6517-FD84-E31C-AC0F58D8E6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97416" y="5725052"/>
            <a:ext cx="1145406" cy="109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C:\Users\D0198\Desktop\和コンテンツ\1_haru\haru_01\PNG\h_parts14\h_parts14_31.png">
            <a:extLst>
              <a:ext uri="{FF2B5EF4-FFF2-40B4-BE49-F238E27FC236}">
                <a16:creationId xmlns:a16="http://schemas.microsoft.com/office/drawing/2014/main" id="{9B528992-3BD1-125E-146F-B7AE691BD5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67038"/>
            <a:ext cx="848677" cy="84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C:\Users\D0198\Desktop\和コンテンツ\1_haru\haru_01\PNG\h_parts14\h_parts14_31.png">
            <a:extLst>
              <a:ext uri="{FF2B5EF4-FFF2-40B4-BE49-F238E27FC236}">
                <a16:creationId xmlns:a16="http://schemas.microsoft.com/office/drawing/2014/main" id="{E81BF41C-FD46-8B1A-817B-8962BC10EC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135987"/>
            <a:ext cx="848677" cy="84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Users\D0198\Desktop\和コンテンツ\1_haru\haru_01\PNG\h_parts14\h_parts14_31.png">
            <a:extLst>
              <a:ext uri="{FF2B5EF4-FFF2-40B4-BE49-F238E27FC236}">
                <a16:creationId xmlns:a16="http://schemas.microsoft.com/office/drawing/2014/main" id="{A0A1AD12-354B-04DA-FE5A-AE2F301F37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9" y="5060489"/>
            <a:ext cx="848677" cy="84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853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ARRO</a:t>
            </a:r>
            <a:r>
              <a:rPr lang="ja-JP" altLang="en-US" sz="2400" b="1" dirty="0">
                <a:latin typeface="BIZ UDPゴシック" panose="020B0400000000000000" pitchFamily="50" charset="-128"/>
                <a:ea typeface="BIZ UDPゴシック" panose="020B0400000000000000" pitchFamily="50" charset="-128"/>
              </a:rPr>
              <a:t>報告書に関する反応</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262806C5-EC1F-82F4-45D7-55F579758033}"/>
              </a:ext>
            </a:extLst>
          </p:cNvPr>
          <p:cNvPicPr>
            <a:picLocks noChangeAspect="1"/>
          </p:cNvPicPr>
          <p:nvPr/>
        </p:nvPicPr>
        <p:blipFill>
          <a:blip r:embed="rId2"/>
          <a:stretch>
            <a:fillRect/>
          </a:stretch>
        </p:blipFill>
        <p:spPr>
          <a:xfrm>
            <a:off x="170606" y="473551"/>
            <a:ext cx="6094728" cy="6347864"/>
          </a:xfrm>
          <a:prstGeom prst="rect">
            <a:avLst/>
          </a:prstGeom>
        </p:spPr>
      </p:pic>
      <p:sp>
        <p:nvSpPr>
          <p:cNvPr id="9" name="テキスト ボックス 8">
            <a:extLst>
              <a:ext uri="{FF2B5EF4-FFF2-40B4-BE49-F238E27FC236}">
                <a16:creationId xmlns:a16="http://schemas.microsoft.com/office/drawing/2014/main" id="{D0D155EB-AC4D-1F72-FB8D-F53BFC8C19CB}"/>
              </a:ext>
            </a:extLst>
          </p:cNvPr>
          <p:cNvSpPr txBox="1"/>
          <p:nvPr/>
        </p:nvSpPr>
        <p:spPr>
          <a:xfrm>
            <a:off x="170607" y="1069602"/>
            <a:ext cx="6265334" cy="246221"/>
          </a:xfrm>
          <a:prstGeom prst="rect">
            <a:avLst/>
          </a:prstGeom>
          <a:noFill/>
        </p:spPr>
        <p:txBody>
          <a:bodyPr wrap="square">
            <a:spAutoFit/>
          </a:bodyPr>
          <a:lstStyle/>
          <a:p>
            <a:r>
              <a:rPr lang="en-US" altLang="ja-JP" sz="10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https://www.washingtonpost.com/national-security/2024/03/08/no-ufo-aliens-pentagon-report/</a:t>
            </a:r>
            <a:endParaRPr lang="ja-JP" altLang="en-US" sz="1000" dirty="0">
              <a:solidFill>
                <a:srgbClr val="C00000"/>
              </a:solidFill>
              <a:latin typeface="ADLaM Display" panose="02010000000000000000" pitchFamily="2" charset="0"/>
              <a:ea typeface="BIZ UDPゴシック" panose="020B0400000000000000" pitchFamily="50" charset="-128"/>
              <a:cs typeface="ADLaM Display" panose="02010000000000000000" pitchFamily="2" charset="0"/>
            </a:endParaRPr>
          </a:p>
        </p:txBody>
      </p:sp>
      <p:pic>
        <p:nvPicPr>
          <p:cNvPr id="12" name="図 11">
            <a:extLst>
              <a:ext uri="{FF2B5EF4-FFF2-40B4-BE49-F238E27FC236}">
                <a16:creationId xmlns:a16="http://schemas.microsoft.com/office/drawing/2014/main" id="{1B8FA2EA-32FE-8EFD-704C-6B21E8F9D3E8}"/>
              </a:ext>
            </a:extLst>
          </p:cNvPr>
          <p:cNvPicPr>
            <a:picLocks noChangeAspect="1"/>
          </p:cNvPicPr>
          <p:nvPr/>
        </p:nvPicPr>
        <p:blipFill>
          <a:blip r:embed="rId3"/>
          <a:stretch>
            <a:fillRect/>
          </a:stretch>
        </p:blipFill>
        <p:spPr>
          <a:xfrm>
            <a:off x="4783666" y="5598825"/>
            <a:ext cx="1222590" cy="1222590"/>
          </a:xfrm>
          <a:prstGeom prst="rect">
            <a:avLst/>
          </a:prstGeom>
        </p:spPr>
      </p:pic>
      <p:pic>
        <p:nvPicPr>
          <p:cNvPr id="14" name="図 13">
            <a:extLst>
              <a:ext uri="{FF2B5EF4-FFF2-40B4-BE49-F238E27FC236}">
                <a16:creationId xmlns:a16="http://schemas.microsoft.com/office/drawing/2014/main" id="{29B9B3F8-5CF0-3455-1CB5-8ECA6CDAD1E3}"/>
              </a:ext>
            </a:extLst>
          </p:cNvPr>
          <p:cNvPicPr>
            <a:picLocks noChangeAspect="1"/>
          </p:cNvPicPr>
          <p:nvPr/>
        </p:nvPicPr>
        <p:blipFill>
          <a:blip r:embed="rId4"/>
          <a:stretch>
            <a:fillRect/>
          </a:stretch>
        </p:blipFill>
        <p:spPr>
          <a:xfrm>
            <a:off x="6265334" y="1315823"/>
            <a:ext cx="5906752" cy="4682066"/>
          </a:xfrm>
          <a:prstGeom prst="rect">
            <a:avLst/>
          </a:prstGeom>
        </p:spPr>
      </p:pic>
      <p:sp>
        <p:nvSpPr>
          <p:cNvPr id="18" name="テキスト ボックス 17">
            <a:extLst>
              <a:ext uri="{FF2B5EF4-FFF2-40B4-BE49-F238E27FC236}">
                <a16:creationId xmlns:a16="http://schemas.microsoft.com/office/drawing/2014/main" id="{8BE59FF4-ECF9-3C01-6C82-40FDF0480009}"/>
              </a:ext>
            </a:extLst>
          </p:cNvPr>
          <p:cNvSpPr txBox="1"/>
          <p:nvPr/>
        </p:nvSpPr>
        <p:spPr>
          <a:xfrm>
            <a:off x="6664954" y="1069601"/>
            <a:ext cx="5278118" cy="246221"/>
          </a:xfrm>
          <a:prstGeom prst="rect">
            <a:avLst/>
          </a:prstGeom>
          <a:noFill/>
        </p:spPr>
        <p:txBody>
          <a:bodyPr wrap="square">
            <a:spAutoFit/>
          </a:bodyPr>
          <a:lstStyle/>
          <a:p>
            <a:r>
              <a:rPr lang="en-US" altLang="ja-JP" sz="10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https://www.sankei.com/article/20240309-ZHQOWZH5PRLPNGIXEMZ5GQKFGY/</a:t>
            </a:r>
            <a:endParaRPr lang="ja-JP" altLang="en-US" sz="1000" dirty="0">
              <a:solidFill>
                <a:srgbClr val="C00000"/>
              </a:solidFill>
              <a:latin typeface="ADLaM Display" panose="02010000000000000000" pitchFamily="2" charset="0"/>
              <a:cs typeface="ADLaM Display" panose="02010000000000000000" pitchFamily="2" charset="0"/>
            </a:endParaRPr>
          </a:p>
        </p:txBody>
      </p:sp>
      <p:pic>
        <p:nvPicPr>
          <p:cNvPr id="20" name="図 19">
            <a:extLst>
              <a:ext uri="{FF2B5EF4-FFF2-40B4-BE49-F238E27FC236}">
                <a16:creationId xmlns:a16="http://schemas.microsoft.com/office/drawing/2014/main" id="{D4CD0EBC-F0B8-F9AA-ED26-2A2D2A764A25}"/>
              </a:ext>
            </a:extLst>
          </p:cNvPr>
          <p:cNvPicPr>
            <a:picLocks noChangeAspect="1"/>
          </p:cNvPicPr>
          <p:nvPr/>
        </p:nvPicPr>
        <p:blipFill>
          <a:blip r:embed="rId5"/>
          <a:stretch>
            <a:fillRect/>
          </a:stretch>
        </p:blipFill>
        <p:spPr>
          <a:xfrm>
            <a:off x="11156406" y="5824481"/>
            <a:ext cx="1015680" cy="1015680"/>
          </a:xfrm>
          <a:prstGeom prst="rect">
            <a:avLst/>
          </a:prstGeom>
        </p:spPr>
      </p:pic>
    </p:spTree>
    <p:extLst>
      <p:ext uri="{BB962C8B-B14F-4D97-AF65-F5344CB8AC3E}">
        <p14:creationId xmlns:p14="http://schemas.microsoft.com/office/powerpoint/2010/main" val="568091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644170"/>
            <a:ext cx="12191999" cy="1569660"/>
          </a:xfrm>
          <a:prstGeom prst="rect">
            <a:avLst/>
          </a:prstGeom>
          <a:noFill/>
        </p:spPr>
        <p:txBody>
          <a:bodyPr wrap="square" rtlCol="0">
            <a:spAutoFit/>
          </a:bodyPr>
          <a:lstStyle/>
          <a:p>
            <a:pPr algn="ctr"/>
            <a:r>
              <a:rPr kumimoji="1" lang="ja-JP" altLang="en-US" sz="9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その他の動向</a:t>
            </a:r>
          </a:p>
        </p:txBody>
      </p:sp>
    </p:spTree>
    <p:extLst>
      <p:ext uri="{BB962C8B-B14F-4D97-AF65-F5344CB8AC3E}">
        <p14:creationId xmlns:p14="http://schemas.microsoft.com/office/powerpoint/2010/main" val="3949476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22A43D8-D586-AEC5-5013-D253D2E2A39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国土安全保障省の「</a:t>
            </a:r>
            <a:r>
              <a:rPr kumimoji="1" lang="en-US" altLang="ja-JP" sz="2400" b="1" dirty="0">
                <a:latin typeface="BIZ UDPゴシック" panose="020B0400000000000000" pitchFamily="50" charset="-128"/>
                <a:ea typeface="BIZ UDPゴシック" panose="020B0400000000000000" pitchFamily="50" charset="-128"/>
              </a:rPr>
              <a:t>KONA BLUE</a:t>
            </a:r>
            <a:r>
              <a:rPr kumimoji="1" lang="ja-JP" altLang="en-US" sz="2400" b="1" dirty="0">
                <a:latin typeface="BIZ UDPゴシック" panose="020B0400000000000000" pitchFamily="50" charset="-128"/>
                <a:ea typeface="BIZ UDPゴシック" panose="020B0400000000000000" pitchFamily="50" charset="-128"/>
              </a:rPr>
              <a:t>」</a:t>
            </a:r>
          </a:p>
        </p:txBody>
      </p:sp>
      <p:sp>
        <p:nvSpPr>
          <p:cNvPr id="4" name="テキスト ボックス 3">
            <a:extLst>
              <a:ext uri="{FF2B5EF4-FFF2-40B4-BE49-F238E27FC236}">
                <a16:creationId xmlns:a16="http://schemas.microsoft.com/office/drawing/2014/main" id="{8A990C2B-1E85-CCBD-C570-8712A7C12614}"/>
              </a:ext>
            </a:extLst>
          </p:cNvPr>
          <p:cNvSpPr txBox="1"/>
          <p:nvPr/>
        </p:nvSpPr>
        <p:spPr>
          <a:xfrm>
            <a:off x="0" y="473551"/>
            <a:ext cx="12192000" cy="369332"/>
          </a:xfrm>
          <a:prstGeom prst="rect">
            <a:avLst/>
          </a:prstGeom>
          <a:noFill/>
        </p:spPr>
        <p:txBody>
          <a:bodyPr wrap="square">
            <a:spAutoFit/>
          </a:bodyPr>
          <a:lstStyle/>
          <a:p>
            <a:pPr algn="ctr"/>
            <a:r>
              <a:rPr lang="en-US" altLang="ja-JP" b="0" i="0" cap="all" dirty="0">
                <a:solidFill>
                  <a:schemeClr val="accent2">
                    <a:lumMod val="50000"/>
                  </a:schemeClr>
                </a:solidFill>
                <a:effectLst/>
                <a:latin typeface="Gill Sans Ultra Bold" panose="020B0A02020104020203" pitchFamily="34" charset="0"/>
              </a:rPr>
              <a:t>Department of Homeland Security (DHS) KONA BLUE Information Release</a:t>
            </a:r>
            <a:endParaRPr lang="ja-JP" altLang="en-US" dirty="0">
              <a:solidFill>
                <a:schemeClr val="accent2">
                  <a:lumMod val="50000"/>
                </a:schemeClr>
              </a:solidFill>
              <a:latin typeface="Gill Sans Ultra Bold" panose="020B0A02020104020203" pitchFamily="34" charset="0"/>
            </a:endParaRPr>
          </a:p>
        </p:txBody>
      </p:sp>
      <p:sp>
        <p:nvSpPr>
          <p:cNvPr id="8" name="テキスト ボックス 7">
            <a:extLst>
              <a:ext uri="{FF2B5EF4-FFF2-40B4-BE49-F238E27FC236}">
                <a16:creationId xmlns:a16="http://schemas.microsoft.com/office/drawing/2014/main" id="{5E25F47F-554E-BEAD-D00B-190701FC0800}"/>
              </a:ext>
            </a:extLst>
          </p:cNvPr>
          <p:cNvSpPr txBox="1"/>
          <p:nvPr/>
        </p:nvSpPr>
        <p:spPr>
          <a:xfrm>
            <a:off x="3044505" y="6575308"/>
            <a:ext cx="6102990" cy="276999"/>
          </a:xfrm>
          <a:prstGeom prst="rect">
            <a:avLst/>
          </a:prstGeom>
          <a:noFill/>
        </p:spPr>
        <p:txBody>
          <a:bodyPr wrap="square">
            <a:spAutoFit/>
          </a:bodyPr>
          <a:lstStyle/>
          <a:p>
            <a:pPr algn="ctr"/>
            <a:r>
              <a:rPr lang="en-US" altLang="ja-JP" sz="1200" dirty="0">
                <a:latin typeface="BIZ UDP明朝 Medium" panose="02020500000000000000" pitchFamily="18" charset="-128"/>
                <a:ea typeface="BIZ UDP明朝 Medium" panose="02020500000000000000" pitchFamily="18" charset="-128"/>
              </a:rPr>
              <a:t>https://www.aaro.mil/UAP-Records/</a:t>
            </a:r>
            <a:endParaRPr lang="ja-JP" altLang="en-US" sz="1200" dirty="0">
              <a:latin typeface="BIZ UDP明朝 Medium" panose="02020500000000000000" pitchFamily="18" charset="-128"/>
              <a:ea typeface="BIZ UDP明朝 Medium" panose="02020500000000000000" pitchFamily="18" charset="-128"/>
            </a:endParaRPr>
          </a:p>
        </p:txBody>
      </p:sp>
      <p:sp>
        <p:nvSpPr>
          <p:cNvPr id="10" name="テキスト ボックス 9">
            <a:extLst>
              <a:ext uri="{FF2B5EF4-FFF2-40B4-BE49-F238E27FC236}">
                <a16:creationId xmlns:a16="http://schemas.microsoft.com/office/drawing/2014/main" id="{B8A7EA6B-2B24-5980-B5DE-E6C15F8079B1}"/>
              </a:ext>
            </a:extLst>
          </p:cNvPr>
          <p:cNvSpPr txBox="1"/>
          <p:nvPr/>
        </p:nvSpPr>
        <p:spPr>
          <a:xfrm>
            <a:off x="870358" y="798182"/>
            <a:ext cx="11201400" cy="646331"/>
          </a:xfrm>
          <a:prstGeom prst="rect">
            <a:avLst/>
          </a:prstGeom>
          <a:noFill/>
        </p:spPr>
        <p:txBody>
          <a:bodyPr wrap="square">
            <a:spAutoFit/>
          </a:bodyP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国土安全保障省の</a:t>
            </a:r>
            <a:r>
              <a:rPr lang="en-US" altLang="ja-JP" b="0" i="0" dirty="0">
                <a:solidFill>
                  <a:srgbClr val="000000"/>
                </a:solidFill>
                <a:effectLst/>
                <a:latin typeface="BIZ UDPゴシック" panose="020B0400000000000000" pitchFamily="50" charset="-128"/>
                <a:ea typeface="BIZ UDPゴシック" panose="020B0400000000000000" pitchFamily="50" charset="-128"/>
              </a:rPr>
              <a:t>KONA BLUE</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は、非人間起源の宇宙船や遺体の収容を目的とするプログラムとして企画されたが、関係省庁や企業からの反対で実現することなく頓挫した。</a:t>
            </a:r>
            <a:endParaRPr lang="ja-JP" altLang="en-US"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4311D219-7C32-A7F8-8990-6CF341F8DCDF}"/>
              </a:ext>
            </a:extLst>
          </p:cNvPr>
          <p:cNvSpPr txBox="1"/>
          <p:nvPr/>
        </p:nvSpPr>
        <p:spPr>
          <a:xfrm>
            <a:off x="226503" y="1790967"/>
            <a:ext cx="5869497" cy="4247317"/>
          </a:xfrm>
          <a:prstGeom prst="rect">
            <a:avLst/>
          </a:prstGeom>
          <a:noFill/>
        </p:spPr>
        <p:txBody>
          <a:bodyPr wrap="square">
            <a:spAutoFit/>
          </a:bodyPr>
          <a:lstStyle/>
          <a:p>
            <a:pPr algn="l"/>
            <a:r>
              <a:rPr lang="en-US" altLang="ja-JP" b="1" i="1" dirty="0">
                <a:solidFill>
                  <a:srgbClr val="000000"/>
                </a:solidFill>
                <a:effectLst/>
                <a:latin typeface="Georgia" panose="02040502050405020303" pitchFamily="18" charset="0"/>
              </a:rPr>
              <a:t>‘The opposition mounted as soon as DHS principals began to knock on doors and ask questions about how to access the unusual materials recovered from crash sites that had been stashed in the bowels of various defense contractors.  </a:t>
            </a:r>
            <a:endParaRPr lang="en-US" altLang="ja-JP" b="0" i="0" dirty="0">
              <a:solidFill>
                <a:srgbClr val="000000"/>
              </a:solidFill>
              <a:effectLst/>
              <a:latin typeface="Georgia" panose="02040502050405020303" pitchFamily="18" charset="0"/>
            </a:endParaRPr>
          </a:p>
          <a:p>
            <a:pPr algn="l"/>
            <a:r>
              <a:rPr lang="en-US" altLang="ja-JP" b="1" i="1" dirty="0">
                <a:solidFill>
                  <a:srgbClr val="000000"/>
                </a:solidFill>
                <a:effectLst/>
                <a:latin typeface="Georgia" panose="02040502050405020303" pitchFamily="18" charset="0"/>
              </a:rPr>
              <a:t>‘Doors were slammed in their faces. Questions were asked. Calls were made. And suddenly, the enthusiasm shown by DHS honchos evaporated.  </a:t>
            </a:r>
            <a:endParaRPr lang="en-US" altLang="ja-JP" b="0" i="0" dirty="0">
              <a:solidFill>
                <a:srgbClr val="000000"/>
              </a:solidFill>
              <a:effectLst/>
              <a:latin typeface="Georgia" panose="02040502050405020303" pitchFamily="18" charset="0"/>
            </a:endParaRPr>
          </a:p>
          <a:p>
            <a:pPr algn="l"/>
            <a:r>
              <a:rPr lang="en-US" altLang="ja-JP" b="1" i="1" dirty="0">
                <a:solidFill>
                  <a:srgbClr val="000000"/>
                </a:solidFill>
                <a:effectLst/>
                <a:latin typeface="Georgia" panose="02040502050405020303" pitchFamily="18" charset="0"/>
              </a:rPr>
              <a:t>‘As the new kid on the block, DHS didn't want to rattle too many cages, and some worried that the subject matter was just too weird and might be an embarrassment if the word leaked out.’</a:t>
            </a:r>
            <a:endParaRPr lang="en-US" altLang="ja-JP" b="0" i="0" dirty="0">
              <a:solidFill>
                <a:srgbClr val="000000"/>
              </a:solidFill>
              <a:effectLst/>
              <a:latin typeface="Georgia" panose="02040502050405020303" pitchFamily="18" charset="0"/>
            </a:endParaRPr>
          </a:p>
        </p:txBody>
      </p:sp>
      <p:pic>
        <p:nvPicPr>
          <p:cNvPr id="16" name="図 15">
            <a:extLst>
              <a:ext uri="{FF2B5EF4-FFF2-40B4-BE49-F238E27FC236}">
                <a16:creationId xmlns:a16="http://schemas.microsoft.com/office/drawing/2014/main" id="{1D4A9C62-CEEE-121A-B837-9FE321CE33A1}"/>
              </a:ext>
            </a:extLst>
          </p:cNvPr>
          <p:cNvPicPr>
            <a:picLocks noChangeAspect="1"/>
          </p:cNvPicPr>
          <p:nvPr/>
        </p:nvPicPr>
        <p:blipFill>
          <a:blip r:embed="rId3"/>
          <a:stretch>
            <a:fillRect/>
          </a:stretch>
        </p:blipFill>
        <p:spPr>
          <a:xfrm>
            <a:off x="6068554" y="1584748"/>
            <a:ext cx="6109668" cy="4866385"/>
          </a:xfrm>
          <a:prstGeom prst="rect">
            <a:avLst/>
          </a:prstGeom>
        </p:spPr>
      </p:pic>
      <p:sp>
        <p:nvSpPr>
          <p:cNvPr id="18" name="テキスト ボックス 17">
            <a:extLst>
              <a:ext uri="{FF2B5EF4-FFF2-40B4-BE49-F238E27FC236}">
                <a16:creationId xmlns:a16="http://schemas.microsoft.com/office/drawing/2014/main" id="{8C0023AA-A411-A6E7-A8DE-D40669FC2BC4}"/>
              </a:ext>
            </a:extLst>
          </p:cNvPr>
          <p:cNvSpPr txBox="1"/>
          <p:nvPr/>
        </p:nvSpPr>
        <p:spPr>
          <a:xfrm>
            <a:off x="3185720" y="6199783"/>
            <a:ext cx="6102990" cy="369332"/>
          </a:xfrm>
          <a:prstGeom prst="rect">
            <a:avLst/>
          </a:prstGeom>
          <a:noFill/>
        </p:spPr>
        <p:txBody>
          <a:bodyPr wrap="square">
            <a:spAutoFit/>
          </a:bodyPr>
          <a:lstStyle/>
          <a:p>
            <a:r>
              <a:rPr lang="en-US" altLang="ja-JP" b="1" i="0" dirty="0">
                <a:solidFill>
                  <a:srgbClr val="000000"/>
                </a:solidFill>
                <a:effectLst/>
                <a:latin typeface="Georgia" panose="02040502050405020303" pitchFamily="18" charset="0"/>
              </a:rPr>
              <a:t>Prospective Special Access Program (PSAP) </a:t>
            </a:r>
            <a:endParaRPr lang="ja-JP" altLang="en-US" dirty="0"/>
          </a:p>
        </p:txBody>
      </p:sp>
    </p:spTree>
    <p:extLst>
      <p:ext uri="{BB962C8B-B14F-4D97-AF65-F5344CB8AC3E}">
        <p14:creationId xmlns:p14="http://schemas.microsoft.com/office/powerpoint/2010/main" val="1076983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96928D8E-7E2A-AA86-3000-7F79D8641A15}"/>
              </a:ext>
            </a:extLst>
          </p:cNvPr>
          <p:cNvPicPr>
            <a:picLocks noChangeAspect="1"/>
          </p:cNvPicPr>
          <p:nvPr/>
        </p:nvPicPr>
        <p:blipFill>
          <a:blip r:embed="rId3"/>
          <a:stretch>
            <a:fillRect/>
          </a:stretch>
        </p:blipFill>
        <p:spPr>
          <a:xfrm>
            <a:off x="0" y="0"/>
            <a:ext cx="7571789" cy="4881154"/>
          </a:xfrm>
          <a:prstGeom prst="rect">
            <a:avLst/>
          </a:prstGeom>
        </p:spPr>
      </p:pic>
      <p:pic>
        <p:nvPicPr>
          <p:cNvPr id="7" name="Picture 4" descr="The northern hemisphere of the earth is highlighted with the rest fading to a black background. Title text reads &quot;NASA Unidentified Anomalous Phenomena Independent Study Team Report&quot;">
            <a:extLst>
              <a:ext uri="{FF2B5EF4-FFF2-40B4-BE49-F238E27FC236}">
                <a16:creationId xmlns:a16="http://schemas.microsoft.com/office/drawing/2014/main" id="{A103A9D4-7221-9576-880F-9DC9C0422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435" y="896983"/>
            <a:ext cx="4528605" cy="586086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E4FDF502-6FCE-ECCE-D69D-DFDF80D7106D}"/>
              </a:ext>
            </a:extLst>
          </p:cNvPr>
          <p:cNvSpPr txBox="1"/>
          <p:nvPr/>
        </p:nvSpPr>
        <p:spPr>
          <a:xfrm>
            <a:off x="8174564" y="0"/>
            <a:ext cx="4017436" cy="938719"/>
          </a:xfrm>
          <a:prstGeom prst="rect">
            <a:avLst/>
          </a:prstGeom>
          <a:noFill/>
        </p:spPr>
        <p:txBody>
          <a:bodyPr wrap="square">
            <a:spAutoFit/>
          </a:bodyPr>
          <a:lstStyle/>
          <a:p>
            <a:r>
              <a:rPr lang="en-US" altLang="ja-JP" sz="1100" b="0" i="0" dirty="0">
                <a:solidFill>
                  <a:srgbClr val="1B1B1B"/>
                </a:solidFill>
                <a:effectLst/>
                <a:highlight>
                  <a:srgbClr val="FFFFFF"/>
                </a:highlight>
                <a:latin typeface="Bahnschrift Light" panose="020B0502040204020203" pitchFamily="34" charset="0"/>
                <a:ea typeface="UD デジタル 教科書体 NK-B" panose="02020700000000000000" pitchFamily="18" charset="-128"/>
              </a:rPr>
              <a:t>On September 14, 2023, the NASA Unidentified Anomalous Phenomena Independent Study Team published its final report containing a series of recommendations for how the agency could help to move our understanding of UAP forward. </a:t>
            </a:r>
            <a:endParaRPr lang="ja-JP" altLang="en-US" sz="1100" dirty="0">
              <a:latin typeface="Bahnschrift Light" panose="020B0502040204020203" pitchFamily="34" charset="0"/>
              <a:ea typeface="UD デジタル 教科書体 NK-B" panose="02020700000000000000" pitchFamily="18" charset="-128"/>
            </a:endParaRPr>
          </a:p>
        </p:txBody>
      </p:sp>
      <p:pic>
        <p:nvPicPr>
          <p:cNvPr id="5" name="図 4">
            <a:extLst>
              <a:ext uri="{FF2B5EF4-FFF2-40B4-BE49-F238E27FC236}">
                <a16:creationId xmlns:a16="http://schemas.microsoft.com/office/drawing/2014/main" id="{B7A185B7-6C8B-0A56-11A6-119D5526251F}"/>
              </a:ext>
            </a:extLst>
          </p:cNvPr>
          <p:cNvPicPr>
            <a:picLocks noChangeAspect="1"/>
          </p:cNvPicPr>
          <p:nvPr/>
        </p:nvPicPr>
        <p:blipFill>
          <a:blip r:embed="rId5"/>
          <a:stretch>
            <a:fillRect/>
          </a:stretch>
        </p:blipFill>
        <p:spPr>
          <a:xfrm>
            <a:off x="769316" y="872011"/>
            <a:ext cx="1190113" cy="1190113"/>
          </a:xfrm>
          <a:prstGeom prst="rect">
            <a:avLst/>
          </a:prstGeom>
        </p:spPr>
      </p:pic>
      <p:sp>
        <p:nvSpPr>
          <p:cNvPr id="19" name="テキスト ボックス 18">
            <a:extLst>
              <a:ext uri="{FF2B5EF4-FFF2-40B4-BE49-F238E27FC236}">
                <a16:creationId xmlns:a16="http://schemas.microsoft.com/office/drawing/2014/main" id="{DAA64ED5-CF4F-320E-1011-1EC3CE8026B4}"/>
              </a:ext>
            </a:extLst>
          </p:cNvPr>
          <p:cNvSpPr txBox="1"/>
          <p:nvPr/>
        </p:nvSpPr>
        <p:spPr>
          <a:xfrm>
            <a:off x="60961" y="4911302"/>
            <a:ext cx="7480514" cy="1877437"/>
          </a:xfrm>
          <a:prstGeom prst="rect">
            <a:avLst/>
          </a:prstGeom>
          <a:noFill/>
        </p:spPr>
        <p:txBody>
          <a:bodyPr wrap="square">
            <a:spAutoFit/>
          </a:bodyPr>
          <a:lstStyle/>
          <a:p>
            <a:pPr algn="l"/>
            <a:r>
              <a:rPr lang="en-US" altLang="ja-JP" b="1" i="0" dirty="0">
                <a:solidFill>
                  <a:srgbClr val="1B1B1B"/>
                </a:solidFill>
                <a:effectLst/>
                <a:highlight>
                  <a:srgbClr val="FFFFFF"/>
                </a:highlight>
                <a:latin typeface="Bahnschrift Light" panose="020B0502040204020203" pitchFamily="34" charset="0"/>
              </a:rPr>
              <a:t>NASA Unidentified Anomalous Phenomena Independent Study</a:t>
            </a:r>
          </a:p>
          <a:p>
            <a:pPr algn="l"/>
            <a:r>
              <a:rPr lang="en-US" altLang="ja-JP" sz="1400" b="0" i="0" dirty="0">
                <a:solidFill>
                  <a:srgbClr val="1B1B1B"/>
                </a:solidFill>
                <a:effectLst/>
                <a:highlight>
                  <a:srgbClr val="FFFFFF"/>
                </a:highlight>
                <a:latin typeface="Bahnschrift Light" panose="020B0502040204020203" pitchFamily="34" charset="0"/>
              </a:rPr>
              <a:t>On June 9, 2022, NASA </a:t>
            </a:r>
            <a:r>
              <a:rPr lang="en-US" altLang="ja-JP" sz="1400" b="0" i="0" dirty="0">
                <a:solidFill>
                  <a:srgbClr val="17171B"/>
                </a:solidFill>
                <a:effectLst/>
                <a:highlight>
                  <a:srgbClr val="FFFFFF"/>
                </a:highlight>
                <a:latin typeface="Bahnschrift Light" panose="020B0502040204020203" pitchFamily="34" charset="0"/>
                <a:hlinkClick r:id="rId6"/>
              </a:rPr>
              <a:t>announced</a:t>
            </a:r>
            <a:r>
              <a:rPr lang="en-US" altLang="ja-JP" sz="1400" b="0" i="0" dirty="0">
                <a:solidFill>
                  <a:srgbClr val="1B1B1B"/>
                </a:solidFill>
                <a:effectLst/>
                <a:highlight>
                  <a:srgbClr val="FFFFFF"/>
                </a:highlight>
                <a:latin typeface="Bahnschrift Light" panose="020B0502040204020203" pitchFamily="34" charset="0"/>
              </a:rPr>
              <a:t> that the agency is commissioning a study team to examine unidentified anomalous phenomena (UAPs) – that is, observations of events in the sky that cannot be identified as aircraft or known natural phenomena – from a scientific perspective. The study will focus on identifying available data, how best to collect future data, and how NASA can use that data to move the scientific understanding of UAPs forward. This webpage is designed as a resource to provide updates on the UAP Independent Study.</a:t>
            </a:r>
          </a:p>
        </p:txBody>
      </p:sp>
      <p:sp>
        <p:nvSpPr>
          <p:cNvPr id="2" name="テキスト ボックス 1">
            <a:extLst>
              <a:ext uri="{FF2B5EF4-FFF2-40B4-BE49-F238E27FC236}">
                <a16:creationId xmlns:a16="http://schemas.microsoft.com/office/drawing/2014/main" id="{56D5D69C-4F06-7359-05AC-D0CE725EBBF2}"/>
              </a:ext>
            </a:extLst>
          </p:cNvPr>
          <p:cNvSpPr txBox="1"/>
          <p:nvPr/>
        </p:nvSpPr>
        <p:spPr>
          <a:xfrm>
            <a:off x="563766" y="7694"/>
            <a:ext cx="1395663" cy="461665"/>
          </a:xfrm>
          <a:prstGeom prst="rect">
            <a:avLst/>
          </a:prstGeom>
          <a:noFill/>
        </p:spPr>
        <p:txBody>
          <a:bodyPr wrap="square" rtlCol="0">
            <a:spAutoFit/>
          </a:bodyPr>
          <a:lstStyle/>
          <a:p>
            <a:r>
              <a:rPr kumimoji="1" lang="en-US" altLang="ja-JP" sz="2400" dirty="0">
                <a:solidFill>
                  <a:schemeClr val="bg1"/>
                </a:solidFill>
                <a:latin typeface="BIZ UDPゴシック" panose="020B0400000000000000" pitchFamily="50" charset="-128"/>
                <a:ea typeface="BIZ UDPゴシック" panose="020B0400000000000000" pitchFamily="50" charset="-128"/>
              </a:rPr>
              <a:t>NASA</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99834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国防授権法２０２４</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 name="Picture 4" descr="UFOのイラスト">
            <a:extLst>
              <a:ext uri="{FF2B5EF4-FFF2-40B4-BE49-F238E27FC236}">
                <a16:creationId xmlns:a16="http://schemas.microsoft.com/office/drawing/2014/main" id="{B036415F-9EB2-4050-7C8B-D20B1FB5C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16" y="589435"/>
            <a:ext cx="1466284" cy="1154698"/>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0A650C6D-6AE9-9145-B26B-06D485A79063}"/>
              </a:ext>
            </a:extLst>
          </p:cNvPr>
          <p:cNvPicPr>
            <a:picLocks noChangeAspect="1"/>
          </p:cNvPicPr>
          <p:nvPr/>
        </p:nvPicPr>
        <p:blipFill>
          <a:blip r:embed="rId3"/>
          <a:stretch>
            <a:fillRect/>
          </a:stretch>
        </p:blipFill>
        <p:spPr>
          <a:xfrm>
            <a:off x="145373" y="1680073"/>
            <a:ext cx="3579960" cy="5108283"/>
          </a:xfrm>
          <a:prstGeom prst="rect">
            <a:avLst/>
          </a:prstGeom>
          <a:ln>
            <a:solidFill>
              <a:srgbClr val="C00000"/>
            </a:solidFill>
          </a:ln>
        </p:spPr>
      </p:pic>
      <p:pic>
        <p:nvPicPr>
          <p:cNvPr id="12" name="図 11">
            <a:extLst>
              <a:ext uri="{FF2B5EF4-FFF2-40B4-BE49-F238E27FC236}">
                <a16:creationId xmlns:a16="http://schemas.microsoft.com/office/drawing/2014/main" id="{D09497F4-C06E-EA87-6B87-808078338988}"/>
              </a:ext>
            </a:extLst>
          </p:cNvPr>
          <p:cNvPicPr>
            <a:picLocks noChangeAspect="1"/>
          </p:cNvPicPr>
          <p:nvPr/>
        </p:nvPicPr>
        <p:blipFill>
          <a:blip r:embed="rId4"/>
          <a:stretch>
            <a:fillRect/>
          </a:stretch>
        </p:blipFill>
        <p:spPr>
          <a:xfrm>
            <a:off x="2581371" y="2135545"/>
            <a:ext cx="847630" cy="847630"/>
          </a:xfrm>
          <a:prstGeom prst="rect">
            <a:avLst/>
          </a:prstGeom>
        </p:spPr>
      </p:pic>
      <p:sp>
        <p:nvSpPr>
          <p:cNvPr id="13" name="テキスト ボックス 12">
            <a:extLst>
              <a:ext uri="{FF2B5EF4-FFF2-40B4-BE49-F238E27FC236}">
                <a16:creationId xmlns:a16="http://schemas.microsoft.com/office/drawing/2014/main" id="{152D0747-785B-D6FB-2770-AC7158637FCF}"/>
              </a:ext>
            </a:extLst>
          </p:cNvPr>
          <p:cNvSpPr txBox="1"/>
          <p:nvPr/>
        </p:nvSpPr>
        <p:spPr>
          <a:xfrm>
            <a:off x="3903133" y="1778000"/>
            <a:ext cx="8017933" cy="1938992"/>
          </a:xfrm>
          <a:prstGeom prst="rect">
            <a:avLst/>
          </a:prstGeom>
          <a:noFill/>
        </p:spPr>
        <p:txBody>
          <a:bodyPr wrap="square" rtlCol="0">
            <a:spAutoFit/>
          </a:bodyPr>
          <a:lstStyle/>
          <a:p>
            <a:r>
              <a:rPr kumimoji="1" lang="ja-JP" altLang="en-US" dirty="0">
                <a:latin typeface="BIZ UDP明朝 Medium" panose="02020500000000000000" pitchFamily="18" charset="-128"/>
                <a:ea typeface="BIZ UDP明朝 Medium" panose="02020500000000000000" pitchFamily="18" charset="-128"/>
              </a:rPr>
              <a:t>国防授権法（</a:t>
            </a:r>
            <a:r>
              <a:rPr lang="en-US" altLang="ja-JP" dirty="0">
                <a:latin typeface="Congenial Black" panose="02000503040000020004" pitchFamily="2" charset="0"/>
              </a:rPr>
              <a:t>NATIONAL DEFENSE AUTHORIZATION ACT</a:t>
            </a:r>
            <a:r>
              <a:rPr lang="ja-JP" altLang="en-US" dirty="0">
                <a:latin typeface="BIZ UDP明朝 Medium" panose="02020500000000000000" pitchFamily="18" charset="-128"/>
                <a:ea typeface="BIZ UDP明朝 Medium" panose="02020500000000000000" pitchFamily="18" charset="-128"/>
              </a:rPr>
              <a:t>：</a:t>
            </a:r>
            <a:r>
              <a:rPr lang="en-US" altLang="ja-JP" dirty="0">
                <a:latin typeface="Congenial Black" panose="02000503040000020004" pitchFamily="2" charset="0"/>
                <a:ea typeface="BIZ UDP明朝 Medium" panose="02020500000000000000" pitchFamily="18" charset="-128"/>
              </a:rPr>
              <a:t>NDAA</a:t>
            </a:r>
            <a:r>
              <a:rPr lang="ja-JP" altLang="en-US"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は、米国防予算の大枠を定める政策法案である。</a:t>
            </a:r>
            <a:endParaRPr kumimoji="1" lang="en-US" altLang="ja-JP" dirty="0">
              <a:latin typeface="BIZ UDP明朝 Medium" panose="02020500000000000000" pitchFamily="18" charset="-128"/>
              <a:ea typeface="BIZ UDP明朝 Medium" panose="02020500000000000000" pitchFamily="18" charset="-128"/>
            </a:endParaRPr>
          </a:p>
          <a:p>
            <a:endParaRPr kumimoji="1"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左図の</a:t>
            </a:r>
            <a:r>
              <a:rPr lang="ja-JP" altLang="en-US" sz="1600" b="1" dirty="0">
                <a:latin typeface="BIZ UDP明朝 Medium" panose="02020500000000000000" pitchFamily="18" charset="-128"/>
                <a:ea typeface="BIZ UDP明朝 Medium" panose="02020500000000000000" pitchFamily="18" charset="-128"/>
              </a:rPr>
              <a:t>「</a:t>
            </a:r>
            <a:r>
              <a:rPr lang="en-US" altLang="ja-JP" sz="1600" b="1" dirty="0">
                <a:solidFill>
                  <a:srgbClr val="C00000"/>
                </a:solidFill>
                <a:latin typeface="BIZ UDP明朝 Medium" panose="02020500000000000000" pitchFamily="18" charset="-128"/>
                <a:ea typeface="BIZ UDP明朝 Medium" panose="02020500000000000000" pitchFamily="18" charset="-128"/>
              </a:rPr>
              <a:t>NATIONAL DEFENSE AUTHORIZATION ACT FOR FISCAL YEAR 2024</a:t>
            </a:r>
            <a:r>
              <a:rPr lang="ja-JP" altLang="en-US" sz="1600" b="1" dirty="0">
                <a:latin typeface="BIZ UDP明朝 Medium" panose="02020500000000000000" pitchFamily="18" charset="-128"/>
                <a:ea typeface="BIZ UDP明朝 Medium" panose="02020500000000000000" pitchFamily="18" charset="-128"/>
              </a:rPr>
              <a:t>」（</a:t>
            </a:r>
            <a:r>
              <a:rPr kumimoji="1" lang="en-US" altLang="ja-JP" sz="1600" b="1" dirty="0">
                <a:latin typeface="BIZ UDP明朝 Medium" panose="02020500000000000000" pitchFamily="18" charset="-128"/>
                <a:ea typeface="BIZ UDP明朝 Medium" panose="02020500000000000000" pitchFamily="18" charset="-128"/>
              </a:rPr>
              <a:t>NDAA H.R.2670</a:t>
            </a:r>
            <a:r>
              <a:rPr kumimoji="1" lang="ja-JP" altLang="en-US" sz="1600" b="1" dirty="0">
                <a:latin typeface="BIZ UDP明朝 Medium" panose="02020500000000000000" pitchFamily="18" charset="-128"/>
                <a:ea typeface="BIZ UDP明朝 Medium" panose="02020500000000000000" pitchFamily="18" charset="-128"/>
              </a:rPr>
              <a:t>）</a:t>
            </a:r>
            <a:r>
              <a:rPr kumimoji="1" lang="ja-JP" altLang="en-US" sz="1600" dirty="0">
                <a:latin typeface="BIZ UDP明朝 Medium" panose="02020500000000000000" pitchFamily="18" charset="-128"/>
                <a:ea typeface="BIZ UDP明朝 Medium" panose="02020500000000000000" pitchFamily="18" charset="-128"/>
              </a:rPr>
              <a:t>は、</a:t>
            </a:r>
            <a:r>
              <a:rPr lang="en-US" altLang="ja-JP" sz="1600" b="0" i="0" dirty="0">
                <a:solidFill>
                  <a:srgbClr val="08131A"/>
                </a:solidFill>
                <a:effectLst/>
                <a:latin typeface="BIZ UDP明朝 Medium" panose="02020500000000000000" pitchFamily="18" charset="-128"/>
                <a:ea typeface="BIZ UDP明朝 Medium" panose="02020500000000000000" pitchFamily="18" charset="-128"/>
              </a:rPr>
              <a:t>2023</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年</a:t>
            </a:r>
            <a:r>
              <a:rPr lang="en-US" altLang="ja-JP" sz="1600" b="0" i="0" dirty="0">
                <a:solidFill>
                  <a:srgbClr val="08131A"/>
                </a:solidFill>
                <a:effectLst/>
                <a:latin typeface="BIZ UDP明朝 Medium" panose="02020500000000000000" pitchFamily="18" charset="-128"/>
                <a:ea typeface="BIZ UDP明朝 Medium" panose="02020500000000000000" pitchFamily="18" charset="-128"/>
              </a:rPr>
              <a:t>12</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月</a:t>
            </a:r>
            <a:r>
              <a:rPr lang="en-US" altLang="ja-JP" sz="1600" b="0" i="0" dirty="0">
                <a:solidFill>
                  <a:srgbClr val="08131A"/>
                </a:solidFill>
                <a:effectLst/>
                <a:latin typeface="BIZ UDP明朝 Medium" panose="02020500000000000000" pitchFamily="18" charset="-128"/>
                <a:ea typeface="BIZ UDP明朝 Medium" panose="02020500000000000000" pitchFamily="18" charset="-128"/>
              </a:rPr>
              <a:t>22</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日バイデンさんが署名し、国防および諜報プログラム</a:t>
            </a:r>
            <a:r>
              <a:rPr lang="en-US" altLang="ja-JP" sz="1600" i="0" dirty="0">
                <a:solidFill>
                  <a:srgbClr val="C00000"/>
                </a:solidFill>
                <a:effectLst/>
                <a:latin typeface="BIZ UDP明朝 Medium" panose="02020500000000000000" pitchFamily="18" charset="-128"/>
                <a:ea typeface="BIZ UDP明朝 Medium" panose="02020500000000000000" pitchFamily="18" charset="-128"/>
              </a:rPr>
              <a:t>8,860</a:t>
            </a:r>
            <a:r>
              <a:rPr lang="ja-JP" altLang="en-US" sz="1600" i="0" dirty="0">
                <a:solidFill>
                  <a:srgbClr val="C00000"/>
                </a:solidFill>
                <a:effectLst/>
                <a:latin typeface="BIZ UDP明朝 Medium" panose="02020500000000000000" pitchFamily="18" charset="-128"/>
                <a:ea typeface="BIZ UDP明朝 Medium" panose="02020500000000000000" pitchFamily="18" charset="-128"/>
              </a:rPr>
              <a:t>億ドルを認可</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した（今年の</a:t>
            </a:r>
            <a:r>
              <a:rPr lang="en-US" altLang="ja-JP" sz="1600" b="0" i="0" dirty="0">
                <a:solidFill>
                  <a:srgbClr val="08131A"/>
                </a:solidFill>
                <a:effectLst/>
                <a:latin typeface="BIZ UDP明朝 Medium" panose="02020500000000000000" pitchFamily="18" charset="-128"/>
                <a:ea typeface="BIZ UDP明朝 Medium" panose="02020500000000000000" pitchFamily="18" charset="-128"/>
              </a:rPr>
              <a:t>NDAA</a:t>
            </a:r>
            <a:r>
              <a:rPr lang="ja-JP" altLang="en-US" sz="1600" b="0" i="0" dirty="0">
                <a:solidFill>
                  <a:srgbClr val="08131A"/>
                </a:solidFill>
                <a:effectLst/>
                <a:latin typeface="BIZ UDP明朝 Medium" panose="02020500000000000000" pitchFamily="18" charset="-128"/>
                <a:ea typeface="BIZ UDP明朝 Medium" panose="02020500000000000000" pitchFamily="18" charset="-128"/>
              </a:rPr>
              <a:t>には諜報権限法が組み込まれている）。</a:t>
            </a:r>
            <a:r>
              <a:rPr kumimoji="1" lang="ja-JP" altLang="en-US" sz="1600" dirty="0">
                <a:solidFill>
                  <a:srgbClr val="08131A"/>
                </a:solidFill>
                <a:latin typeface="BIZ UDP明朝 Medium" panose="02020500000000000000" pitchFamily="18" charset="-128"/>
                <a:ea typeface="BIZ UDP明朝 Medium" panose="02020500000000000000" pitchFamily="18" charset="-128"/>
              </a:rPr>
              <a:t>最終的に９</a:t>
            </a:r>
            <a:r>
              <a:rPr kumimoji="1" lang="en-US" altLang="ja-JP" sz="1600" dirty="0">
                <a:solidFill>
                  <a:srgbClr val="08131A"/>
                </a:solidFill>
                <a:latin typeface="BIZ UDP明朝 Medium" panose="02020500000000000000" pitchFamily="18" charset="-128"/>
                <a:ea typeface="BIZ UDP明朝 Medium" panose="02020500000000000000" pitchFamily="18" charset="-128"/>
              </a:rPr>
              <a:t>73</a:t>
            </a:r>
            <a:r>
              <a:rPr kumimoji="1" lang="ja-JP" altLang="en-US" sz="1600" dirty="0">
                <a:solidFill>
                  <a:srgbClr val="08131A"/>
                </a:solidFill>
                <a:latin typeface="BIZ UDP明朝 Medium" panose="02020500000000000000" pitchFamily="18" charset="-128"/>
                <a:ea typeface="BIZ UDP明朝 Medium" panose="02020500000000000000" pitchFamily="18" charset="-128"/>
              </a:rPr>
              <a:t>ページとなっている。</a:t>
            </a:r>
            <a:endParaRPr kumimoji="1" lang="ja-JP" altLang="en-US" sz="1600" b="1" dirty="0">
              <a:latin typeface="BIZ UDP明朝 Medium" panose="02020500000000000000" pitchFamily="18" charset="-128"/>
              <a:ea typeface="BIZ UDP明朝 Medium" panose="02020500000000000000" pitchFamily="18" charset="-128"/>
            </a:endParaRPr>
          </a:p>
        </p:txBody>
      </p:sp>
      <p:sp>
        <p:nvSpPr>
          <p:cNvPr id="15" name="テキスト ボックス 14">
            <a:extLst>
              <a:ext uri="{FF2B5EF4-FFF2-40B4-BE49-F238E27FC236}">
                <a16:creationId xmlns:a16="http://schemas.microsoft.com/office/drawing/2014/main" id="{B86EB784-9033-AE0D-9911-B14B9C8DEDE2}"/>
              </a:ext>
            </a:extLst>
          </p:cNvPr>
          <p:cNvSpPr txBox="1"/>
          <p:nvPr/>
        </p:nvSpPr>
        <p:spPr>
          <a:xfrm>
            <a:off x="3903133" y="4085174"/>
            <a:ext cx="8143494" cy="2308324"/>
          </a:xfrm>
          <a:prstGeom prst="rect">
            <a:avLst/>
          </a:prstGeom>
          <a:solidFill>
            <a:schemeClr val="accent2">
              <a:lumMod val="20000"/>
              <a:lumOff val="80000"/>
            </a:schemeClr>
          </a:solidFill>
        </p:spPr>
        <p:txBody>
          <a:bodyPr wrap="square">
            <a:spAutoFit/>
          </a:bodyPr>
          <a:lstStyle/>
          <a:p>
            <a:r>
              <a:rPr lang="en-US" altLang="ja-JP" b="0" i="0" dirty="0">
                <a:solidFill>
                  <a:srgbClr val="C00000"/>
                </a:solidFill>
                <a:effectLst/>
                <a:latin typeface="UD デジタル 教科書体 NK-B" panose="02020700000000000000" pitchFamily="18" charset="-128"/>
                <a:ea typeface="UD デジタル 教科書体 NK-B" panose="02020700000000000000" pitchFamily="18" charset="-128"/>
              </a:rPr>
              <a:t>Section</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１８４１～１８４３</a:t>
            </a:r>
            <a:endParaRPr lang="en-US" altLang="ja-JP" b="0" i="0" dirty="0">
              <a:solidFill>
                <a:srgbClr val="C00000"/>
              </a:solidFill>
              <a:effectLst/>
              <a:latin typeface="UD デジタル 教科書体 NK-B" panose="02020700000000000000" pitchFamily="18" charset="-128"/>
              <a:ea typeface="UD デジタル 教科書体 NK-B" panose="02020700000000000000" pitchFamily="18" charset="-128"/>
            </a:endParaRPr>
          </a:p>
          <a:p>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政府全体から「未確認の異常現象、起源不明のテクノロジー、および人間以外の知性に関する」文書（機密および非機密の両方）を収集するよう求めている。</a:t>
            </a:r>
            <a:endParaRPr lang="en-US" altLang="ja-JP" b="0" i="0" dirty="0">
              <a:solidFill>
                <a:srgbClr val="08131A"/>
              </a:solidFill>
              <a:effectLst/>
              <a:latin typeface="UD デジタル 教科書体 NK-B" panose="02020700000000000000" pitchFamily="18" charset="-128"/>
              <a:ea typeface="UD デジタル 教科書体 NK-B" panose="02020700000000000000" pitchFamily="18" charset="-128"/>
            </a:endParaRPr>
          </a:p>
          <a:p>
            <a:endParaRPr lang="en-US" altLang="ja-JP" dirty="0">
              <a:solidFill>
                <a:srgbClr val="08131A"/>
              </a:solidFill>
              <a:latin typeface="UD デジタル 教科書体 NK-B" panose="02020700000000000000" pitchFamily="18" charset="-128"/>
              <a:ea typeface="UD デジタル 教科書体 NK-B" panose="02020700000000000000" pitchFamily="18" charset="-128"/>
            </a:endParaRPr>
          </a:p>
          <a:p>
            <a:r>
              <a:rPr lang="en-US" altLang="ja-JP" dirty="0">
                <a:solidFill>
                  <a:srgbClr val="C00000"/>
                </a:solidFill>
                <a:latin typeface="UD デジタル 教科書体 NK-B" panose="02020700000000000000" pitchFamily="18" charset="-128"/>
                <a:ea typeface="UD デジタル 教科書体 NK-B" panose="02020700000000000000" pitchFamily="18" charset="-128"/>
              </a:rPr>
              <a:t>Section</a:t>
            </a:r>
            <a:r>
              <a:rPr lang="ja-JP" altLang="en-US" dirty="0">
                <a:solidFill>
                  <a:srgbClr val="C00000"/>
                </a:solidFill>
                <a:latin typeface="UD デジタル 教科書体 NK-B" panose="02020700000000000000" pitchFamily="18" charset="-128"/>
                <a:ea typeface="UD デジタル 教科書体 NK-B" panose="02020700000000000000" pitchFamily="18" charset="-128"/>
              </a:rPr>
              <a:t>１</a:t>
            </a:r>
            <a:r>
              <a:rPr lang="en-US" altLang="ja-JP" dirty="0">
                <a:solidFill>
                  <a:srgbClr val="C00000"/>
                </a:solidFill>
                <a:latin typeface="UD デジタル 教科書体 NK-B" panose="02020700000000000000" pitchFamily="18" charset="-128"/>
                <a:ea typeface="UD デジタル 教科書体 NK-B" panose="02020700000000000000" pitchFamily="18" charset="-128"/>
              </a:rPr>
              <a:t>687</a:t>
            </a:r>
          </a:p>
          <a:p>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「そのような航空機またはそのコンポーネントの一部の分析」や「</a:t>
            </a:r>
            <a:r>
              <a:rPr lang="en-US" altLang="ja-JP" b="0" i="0" dirty="0">
                <a:solidFill>
                  <a:srgbClr val="08131A"/>
                </a:solidFill>
                <a:effectLst/>
                <a:latin typeface="UD デジタル 教科書体 NK-B" panose="02020700000000000000" pitchFamily="18" charset="-128"/>
                <a:ea typeface="UD デジタル 教科書体 NK-B" panose="02020700000000000000" pitchFamily="18" charset="-128"/>
              </a:rPr>
              <a:t>UAP</a:t>
            </a:r>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テクノロジーまたはパフォーマンスのリバースエンジニアリングまたは複製に関連する行為」を含む、特定の種類の活動のリストを「カバーする可能性がある」</a:t>
            </a:r>
            <a:endParaRPr lang="en-US" altLang="ja-JP" dirty="0">
              <a:solidFill>
                <a:srgbClr val="08131A"/>
              </a:solidFill>
              <a:latin typeface="UD デジタル 教科書体 NK-B" panose="02020700000000000000" pitchFamily="18" charset="-128"/>
              <a:ea typeface="UD デジタル 教科書体 NK-B" panose="02020700000000000000" pitchFamily="18" charset="-128"/>
            </a:endParaRPr>
          </a:p>
        </p:txBody>
      </p:sp>
      <p:sp>
        <p:nvSpPr>
          <p:cNvPr id="17" name="テキスト ボックス 16">
            <a:extLst>
              <a:ext uri="{FF2B5EF4-FFF2-40B4-BE49-F238E27FC236}">
                <a16:creationId xmlns:a16="http://schemas.microsoft.com/office/drawing/2014/main" id="{725A5611-5C3E-3D03-8EDF-CD1348062E97}"/>
              </a:ext>
            </a:extLst>
          </p:cNvPr>
          <p:cNvSpPr txBox="1"/>
          <p:nvPr/>
        </p:nvSpPr>
        <p:spPr>
          <a:xfrm>
            <a:off x="1549400" y="704683"/>
            <a:ext cx="10447867" cy="646331"/>
          </a:xfrm>
          <a:prstGeom prst="rect">
            <a:avLst/>
          </a:prstGeom>
          <a:solidFill>
            <a:schemeClr val="accent6">
              <a:lumMod val="40000"/>
              <a:lumOff val="60000"/>
            </a:schemeClr>
          </a:solidFill>
        </p:spPr>
        <p:txBody>
          <a:bodyPr wrap="square">
            <a:spAutoFit/>
          </a:bodyPr>
          <a:lstStyle/>
          <a:p>
            <a:r>
              <a:rPr lang="ja-JP" altLang="en-US" b="1" dirty="0">
                <a:latin typeface="BIZ UDPゴシック" panose="020B0400000000000000" pitchFamily="50" charset="-128"/>
                <a:ea typeface="BIZ UDPゴシック" panose="020B0400000000000000" pitchFamily="50" charset="-128"/>
              </a:rPr>
              <a:t>国防授権法</a:t>
            </a:r>
            <a:r>
              <a:rPr lang="en-US" altLang="ja-JP" b="1" dirty="0">
                <a:latin typeface="BIZ UDPゴシック" panose="020B0400000000000000" pitchFamily="50" charset="-128"/>
                <a:ea typeface="BIZ UDPゴシック" panose="020B0400000000000000" pitchFamily="50" charset="-128"/>
              </a:rPr>
              <a:t>2024</a:t>
            </a:r>
            <a:r>
              <a:rPr lang="ja-JP" altLang="en-US" b="1" dirty="0">
                <a:latin typeface="ADLaM Display" panose="02010000000000000000" pitchFamily="2" charset="0"/>
                <a:ea typeface="BIZ UDPゴシック" panose="020B0400000000000000" pitchFamily="50" charset="-128"/>
                <a:cs typeface="ADLaM Display" panose="02010000000000000000" pitchFamily="2" charset="0"/>
              </a:rPr>
              <a:t>（</a:t>
            </a:r>
            <a:r>
              <a:rPr lang="en-US" altLang="ja-JP" b="1" dirty="0">
                <a:latin typeface="ADLaM Display" panose="02010000000000000000" pitchFamily="2" charset="0"/>
                <a:ea typeface="ADLaM Display" panose="02010000000000000000" pitchFamily="2" charset="0"/>
                <a:cs typeface="ADLaM Display" panose="02010000000000000000" pitchFamily="2" charset="0"/>
              </a:rPr>
              <a:t>National Defense Authorization Act for Fiscal Year 2024</a:t>
            </a:r>
            <a:r>
              <a:rPr lang="ja-JP" altLang="en-US" b="1" dirty="0">
                <a:latin typeface="ADLaM Display" panose="02010000000000000000" pitchFamily="2" charset="0"/>
                <a:ea typeface="BIZ UDPゴシック" panose="020B0400000000000000" pitchFamily="50" charset="-128"/>
                <a:cs typeface="ADLaM Display" panose="02010000000000000000" pitchFamily="2" charset="0"/>
              </a:rPr>
              <a:t>）</a:t>
            </a:r>
            <a:r>
              <a:rPr lang="ja-JP" altLang="en-US" b="1" dirty="0">
                <a:latin typeface="BIZ UDPゴシック" panose="020B0400000000000000" pitchFamily="50" charset="-128"/>
                <a:ea typeface="BIZ UDPゴシック" panose="020B0400000000000000" pitchFamily="50" charset="-128"/>
              </a:rPr>
              <a:t>には、</a:t>
            </a:r>
            <a:r>
              <a:rPr lang="en-US" altLang="ja-JP" b="1" dirty="0">
                <a:latin typeface="BIZ UDPゴシック" panose="020B0400000000000000" pitchFamily="50" charset="-128"/>
                <a:ea typeface="BIZ UDPゴシック" panose="020B0400000000000000" pitchFamily="50" charset="-128"/>
              </a:rPr>
              <a:t>UAP</a:t>
            </a:r>
            <a:r>
              <a:rPr lang="ja-JP" altLang="en-US" b="1" dirty="0">
                <a:latin typeface="BIZ UDPゴシック" panose="020B0400000000000000" pitchFamily="50" charset="-128"/>
                <a:ea typeface="BIZ UDPゴシック" panose="020B0400000000000000" pitchFamily="50" charset="-128"/>
              </a:rPr>
              <a:t>関連の他に、諜報プログラムも含まれる法律となっている。総ページ数は</a:t>
            </a:r>
            <a:r>
              <a:rPr lang="en-US" altLang="ja-JP" b="1" dirty="0">
                <a:latin typeface="BIZ UDPゴシック" panose="020B0400000000000000" pitchFamily="50" charset="-128"/>
                <a:ea typeface="BIZ UDPゴシック" panose="020B0400000000000000" pitchFamily="50" charset="-128"/>
              </a:rPr>
              <a:t>973</a:t>
            </a:r>
            <a:r>
              <a:rPr lang="ja-JP" altLang="en-US" b="1" dirty="0">
                <a:latin typeface="BIZ UDPゴシック" panose="020B0400000000000000" pitchFamily="50" charset="-128"/>
                <a:ea typeface="BIZ UDPゴシック" panose="020B0400000000000000" pitchFamily="50" charset="-128"/>
              </a:rPr>
              <a:t>ページ。</a:t>
            </a:r>
          </a:p>
        </p:txBody>
      </p:sp>
    </p:spTree>
    <p:extLst>
      <p:ext uri="{BB962C8B-B14F-4D97-AF65-F5344CB8AC3E}">
        <p14:creationId xmlns:p14="http://schemas.microsoft.com/office/powerpoint/2010/main" val="2544921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northern hemisphere of the earth is highlighted with the rest fading to a black background. Title text reads &quot;NASA Unidentified Anomalous Phenomena Independent Study Team Report&quot;">
            <a:extLst>
              <a:ext uri="{FF2B5EF4-FFF2-40B4-BE49-F238E27FC236}">
                <a16:creationId xmlns:a16="http://schemas.microsoft.com/office/drawing/2014/main" id="{520452B6-774A-FC2A-F8DF-E6248D579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9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16930A20-A27C-A3C7-EEC7-5690F90EC90F}"/>
              </a:ext>
            </a:extLst>
          </p:cNvPr>
          <p:cNvSpPr txBox="1"/>
          <p:nvPr/>
        </p:nvSpPr>
        <p:spPr>
          <a:xfrm>
            <a:off x="5410200" y="536139"/>
            <a:ext cx="6591300" cy="5355312"/>
          </a:xfrm>
          <a:prstGeom prst="rect">
            <a:avLst/>
          </a:prstGeom>
          <a:noFill/>
        </p:spPr>
        <p:txBody>
          <a:bodyPr wrap="square">
            <a:spAutoFit/>
          </a:bodyPr>
          <a:lstStyle/>
          <a:p>
            <a:r>
              <a:rPr lang="en-US" altLang="ja-JP" b="1" i="0" dirty="0">
                <a:solidFill>
                  <a:srgbClr val="000000"/>
                </a:solidFill>
                <a:effectLst/>
                <a:latin typeface="BIZ UDPゴシック" panose="020B0400000000000000" pitchFamily="50" charset="-128"/>
                <a:ea typeface="BIZ UDPゴシック" panose="020B0400000000000000" pitchFamily="50" charset="-128"/>
              </a:rPr>
              <a:t>NASA</a:t>
            </a:r>
            <a:r>
              <a:rPr lang="ja-JP" altLang="en-US" b="1" i="0" dirty="0">
                <a:solidFill>
                  <a:srgbClr val="000000"/>
                </a:solidFill>
                <a:effectLst/>
                <a:latin typeface="BIZ UDPゴシック" panose="020B0400000000000000" pitchFamily="50" charset="-128"/>
                <a:ea typeface="BIZ UDPゴシック" panose="020B0400000000000000" pitchFamily="50" charset="-128"/>
              </a:rPr>
              <a:t>の地球観測衛星に搭載されているセンサーを使用し、</a:t>
            </a:r>
            <a:endParaRPr lang="en-US" altLang="ja-JP" b="1"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1" dirty="0">
              <a:solidFill>
                <a:srgbClr val="000000"/>
              </a:solidFill>
              <a:latin typeface="BIZ UDPゴシック" panose="020B0400000000000000" pitchFamily="50" charset="-128"/>
              <a:ea typeface="BIZ UDPゴシック" panose="020B0400000000000000" pitchFamily="50" charset="-128"/>
            </a:endParaRPr>
          </a:p>
          <a:p>
            <a:r>
              <a:rPr lang="ja-JP" altLang="en-US" b="1" i="0" dirty="0">
                <a:solidFill>
                  <a:srgbClr val="000000"/>
                </a:solidFill>
                <a:effectLst/>
                <a:latin typeface="BIZ UDPゴシック" panose="020B0400000000000000" pitchFamily="50" charset="-128"/>
                <a:ea typeface="BIZ UDPゴシック" panose="020B0400000000000000" pitchFamily="50" charset="-128"/>
              </a:rPr>
              <a:t>「大気や海洋の状態を監視して裏付けとなる証拠を探すが、自然現象は除外」</a:t>
            </a:r>
            <a:endParaRPr lang="en-US" altLang="ja-JP" b="1"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1"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b="1" i="0" dirty="0">
                <a:solidFill>
                  <a:srgbClr val="000000"/>
                </a:solidFill>
                <a:effectLst/>
                <a:latin typeface="BIZ UDPゴシック" panose="020B0400000000000000" pitchFamily="50" charset="-128"/>
                <a:ea typeface="BIZ UDPゴシック" panose="020B0400000000000000" pitchFamily="50" charset="-128"/>
              </a:rPr>
              <a:t>「合成開口レーダー（</a:t>
            </a:r>
            <a:r>
              <a:rPr lang="en-US" altLang="ja-JP" b="1" i="0" dirty="0">
                <a:solidFill>
                  <a:srgbClr val="000000"/>
                </a:solidFill>
                <a:effectLst/>
                <a:latin typeface="BIZ UDPゴシック" panose="020B0400000000000000" pitchFamily="50" charset="-128"/>
                <a:ea typeface="BIZ UDPゴシック" panose="020B0400000000000000" pitchFamily="50" charset="-128"/>
              </a:rPr>
              <a:t>SAR</a:t>
            </a:r>
            <a:r>
              <a:rPr lang="ja-JP" altLang="en-US" b="1" i="0" dirty="0">
                <a:solidFill>
                  <a:srgbClr val="000000"/>
                </a:solidFill>
                <a:effectLst/>
                <a:latin typeface="BIZ UDPゴシック" panose="020B0400000000000000" pitchFamily="50" charset="-128"/>
                <a:ea typeface="BIZ UDPゴシック" panose="020B0400000000000000" pitchFamily="50" charset="-128"/>
              </a:rPr>
              <a:t>）衛星を使用し、急加速や高重力操縦などの真に異常な特性を徹底検証する」</a:t>
            </a:r>
            <a:endParaRPr lang="en-US" altLang="ja-JP" b="1"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1" dirty="0">
              <a:solidFill>
                <a:srgbClr val="000000"/>
              </a:solidFill>
              <a:latin typeface="BIZ UDPゴシック" panose="020B0400000000000000" pitchFamily="50" charset="-128"/>
              <a:ea typeface="BIZ UDPゴシック" panose="020B0400000000000000" pitchFamily="50" charset="-128"/>
            </a:endParaRPr>
          </a:p>
          <a:p>
            <a:r>
              <a:rPr lang="ja-JP" altLang="en-US" b="1" i="0" dirty="0">
                <a:solidFill>
                  <a:srgbClr val="000000"/>
                </a:solidFill>
                <a:effectLst/>
                <a:latin typeface="BIZ UDPゴシック" panose="020B0400000000000000" pitchFamily="50" charset="-128"/>
                <a:ea typeface="BIZ UDPゴシック" panose="020B0400000000000000" pitchFamily="50" charset="-128"/>
              </a:rPr>
              <a:t>「</a:t>
            </a:r>
            <a:r>
              <a:rPr lang="en-US" altLang="ja-JP" b="1" i="0" dirty="0">
                <a:solidFill>
                  <a:srgbClr val="000000"/>
                </a:solidFill>
                <a:effectLst/>
                <a:latin typeface="BIZ UDPゴシック" panose="020B0400000000000000" pitchFamily="50" charset="-128"/>
                <a:ea typeface="BIZ UDPゴシック" panose="020B0400000000000000" pitchFamily="50" charset="-128"/>
              </a:rPr>
              <a:t>NEXRAD</a:t>
            </a:r>
            <a:r>
              <a:rPr lang="ja-JP" altLang="en-US" b="1" i="0" dirty="0">
                <a:solidFill>
                  <a:srgbClr val="000000"/>
                </a:solidFill>
                <a:effectLst/>
                <a:latin typeface="BIZ UDPゴシック" panose="020B0400000000000000" pitchFamily="50" charset="-128"/>
                <a:ea typeface="BIZ UDPゴシック" panose="020B0400000000000000" pitchFamily="50" charset="-128"/>
              </a:rPr>
              <a:t>ドップラーレーダーネットワークを使用し、興味深い空中浮遊物を見分ける」</a:t>
            </a:r>
            <a:endParaRPr lang="en-US" altLang="ja-JP" b="1"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1" dirty="0">
              <a:solidFill>
                <a:srgbClr val="000000"/>
              </a:solidFill>
              <a:latin typeface="BIZ UDPゴシック" panose="020B0400000000000000" pitchFamily="50" charset="-128"/>
              <a:ea typeface="BIZ UDPゴシック" panose="020B0400000000000000" pitchFamily="50" charset="-128"/>
            </a:endParaRPr>
          </a:p>
          <a:p>
            <a:r>
              <a:rPr lang="ja-JP" altLang="en-US" b="1" i="0" dirty="0">
                <a:solidFill>
                  <a:srgbClr val="000000"/>
                </a:solidFill>
                <a:effectLst/>
                <a:latin typeface="BIZ UDPゴシック" panose="020B0400000000000000" pitchFamily="50" charset="-128"/>
                <a:ea typeface="BIZ UDPゴシック" panose="020B0400000000000000" pitchFamily="50" charset="-128"/>
              </a:rPr>
              <a:t>「</a:t>
            </a:r>
            <a:r>
              <a:rPr lang="en-US" altLang="ja-JP" b="1" i="0" dirty="0">
                <a:solidFill>
                  <a:srgbClr val="000000"/>
                </a:solidFill>
                <a:effectLst/>
                <a:latin typeface="BIZ UDPゴシック" panose="020B0400000000000000" pitchFamily="50" charset="-128"/>
                <a:ea typeface="BIZ UDPゴシック" panose="020B0400000000000000" pitchFamily="50" charset="-128"/>
              </a:rPr>
              <a:t>NASA</a:t>
            </a:r>
            <a:r>
              <a:rPr lang="ja-JP" altLang="en-US" b="1" i="0" dirty="0">
                <a:solidFill>
                  <a:srgbClr val="000000"/>
                </a:solidFill>
                <a:effectLst/>
                <a:latin typeface="BIZ UDPゴシック" panose="020B0400000000000000" pitchFamily="50" charset="-128"/>
                <a:ea typeface="BIZ UDPゴシック" panose="020B0400000000000000" pitchFamily="50" charset="-128"/>
              </a:rPr>
              <a:t>は今後の取り組みを監督する</a:t>
            </a:r>
            <a:r>
              <a:rPr lang="en-US" altLang="ja-JP" b="1" i="0" dirty="0">
                <a:solidFill>
                  <a:srgbClr val="000000"/>
                </a:solidFill>
                <a:effectLst/>
                <a:latin typeface="BIZ UDPゴシック" panose="020B0400000000000000" pitchFamily="50" charset="-128"/>
                <a:ea typeface="BIZ UDPゴシック" panose="020B0400000000000000" pitchFamily="50" charset="-128"/>
              </a:rPr>
              <a:t>UAP</a:t>
            </a:r>
            <a:r>
              <a:rPr lang="ja-JP" altLang="en-US" b="1" i="0" dirty="0">
                <a:solidFill>
                  <a:srgbClr val="000000"/>
                </a:solidFill>
                <a:effectLst/>
                <a:latin typeface="BIZ UDPゴシック" panose="020B0400000000000000" pitchFamily="50" charset="-128"/>
                <a:ea typeface="BIZ UDPゴシック" panose="020B0400000000000000" pitchFamily="50" charset="-128"/>
              </a:rPr>
              <a:t>研究責任者を任命」</a:t>
            </a:r>
            <a:endParaRPr lang="en-US" altLang="ja-JP" b="1"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1" dirty="0">
              <a:solidFill>
                <a:srgbClr val="000000"/>
              </a:solidFill>
              <a:latin typeface="BIZ UDPゴシック" panose="020B0400000000000000" pitchFamily="50" charset="-128"/>
              <a:ea typeface="BIZ UDPゴシック" panose="020B0400000000000000" pitchFamily="50" charset="-128"/>
            </a:endParaRPr>
          </a:p>
          <a:p>
            <a:r>
              <a:rPr lang="ja-JP" altLang="en-US" b="1" i="0" dirty="0">
                <a:solidFill>
                  <a:srgbClr val="000000"/>
                </a:solidFill>
                <a:effectLst/>
                <a:latin typeface="BIZ UDPゴシック" panose="020B0400000000000000" pitchFamily="50" charset="-128"/>
                <a:ea typeface="BIZ UDPゴシック" panose="020B0400000000000000" pitchFamily="50" charset="-128"/>
              </a:rPr>
              <a:t>「センサーの校正不良、複数の測定値の欠如、センサーのメタデータ欠如、ベースラインデータの欠如などによって分析が妨げられている」</a:t>
            </a:r>
            <a:endParaRPr lang="en-US" altLang="ja-JP" b="1"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1" dirty="0">
              <a:solidFill>
                <a:srgbClr val="000000"/>
              </a:solidFill>
              <a:latin typeface="BIZ UDPゴシック" panose="020B0400000000000000" pitchFamily="50" charset="-128"/>
              <a:ea typeface="BIZ UDPゴシック" panose="020B0400000000000000" pitchFamily="50" charset="-128"/>
            </a:endParaRPr>
          </a:p>
          <a:p>
            <a:r>
              <a:rPr lang="ja-JP" altLang="en-US" b="1" i="0" dirty="0">
                <a:solidFill>
                  <a:srgbClr val="000000"/>
                </a:solidFill>
                <a:effectLst/>
                <a:latin typeface="BIZ UDPゴシック" panose="020B0400000000000000" pitchFamily="50" charset="-128"/>
                <a:ea typeface="BIZ UDPゴシック" panose="020B0400000000000000" pitchFamily="50" charset="-128"/>
              </a:rPr>
              <a:t>「</a:t>
            </a:r>
            <a:r>
              <a:rPr lang="en-US" altLang="ja-JP" b="1" i="0" dirty="0">
                <a:solidFill>
                  <a:srgbClr val="000000"/>
                </a:solidFill>
                <a:effectLst/>
                <a:latin typeface="BIZ UDPゴシック" panose="020B0400000000000000" pitchFamily="50" charset="-128"/>
                <a:ea typeface="BIZ UDPゴシック" panose="020B0400000000000000" pitchFamily="50" charset="-128"/>
              </a:rPr>
              <a:t>NASA</a:t>
            </a:r>
            <a:r>
              <a:rPr lang="ja-JP" altLang="en-US" b="1" i="0" dirty="0">
                <a:solidFill>
                  <a:srgbClr val="000000"/>
                </a:solidFill>
                <a:effectLst/>
                <a:latin typeface="BIZ UDPゴシック" panose="020B0400000000000000" pitchFamily="50" charset="-128"/>
                <a:ea typeface="BIZ UDPゴシック" panose="020B0400000000000000" pitchFamily="50" charset="-128"/>
              </a:rPr>
              <a:t>がスマートフォンアプリを介してデータをクラウドソーシングする可能性」・・・・・・・</a:t>
            </a:r>
            <a:r>
              <a:rPr lang="ja-JP" altLang="en-US" b="1" i="0" dirty="0">
                <a:solidFill>
                  <a:srgbClr val="C00000"/>
                </a:solidFill>
                <a:effectLst/>
                <a:latin typeface="BIZ UDPゴシック" panose="020B0400000000000000" pitchFamily="50" charset="-128"/>
                <a:ea typeface="BIZ UDPゴシック" panose="020B0400000000000000" pitchFamily="50" charset="-128"/>
              </a:rPr>
              <a:t>次ページ参照</a:t>
            </a:r>
            <a:endParaRPr lang="en-US" altLang="ja-JP" b="1" i="0" dirty="0">
              <a:solidFill>
                <a:srgbClr val="C00000"/>
              </a:solidFill>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94781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Enigma </a:t>
            </a:r>
            <a:r>
              <a:rPr kumimoji="1" lang="en-US" altLang="ja-JP" sz="2400" b="1" dirty="0" err="1">
                <a:latin typeface="BIZ UDPゴシック" panose="020B0400000000000000" pitchFamily="50" charset="-128"/>
                <a:ea typeface="BIZ UDPゴシック" panose="020B0400000000000000" pitchFamily="50" charset="-128"/>
              </a:rPr>
              <a:t>Labs:</a:t>
            </a:r>
            <a:r>
              <a:rPr lang="en-US" altLang="ja-JP" sz="2400" b="1" dirty="0" err="1">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目撃情報をデータサイエンスに</a:t>
            </a:r>
            <a:endParaRPr kumimoji="1" lang="en-US" altLang="ja-JP" sz="2400" b="1"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8344343A-1C1B-47A6-D10F-50502059F79D}"/>
              </a:ext>
            </a:extLst>
          </p:cNvPr>
          <p:cNvPicPr>
            <a:picLocks noChangeAspect="1"/>
          </p:cNvPicPr>
          <p:nvPr/>
        </p:nvPicPr>
        <p:blipFill>
          <a:blip r:embed="rId3"/>
          <a:stretch>
            <a:fillRect/>
          </a:stretch>
        </p:blipFill>
        <p:spPr>
          <a:xfrm>
            <a:off x="0" y="715693"/>
            <a:ext cx="12192000" cy="5674264"/>
          </a:xfrm>
          <a:prstGeom prst="rect">
            <a:avLst/>
          </a:prstGeom>
        </p:spPr>
      </p:pic>
      <p:pic>
        <p:nvPicPr>
          <p:cNvPr id="9" name="図 8">
            <a:extLst>
              <a:ext uri="{FF2B5EF4-FFF2-40B4-BE49-F238E27FC236}">
                <a16:creationId xmlns:a16="http://schemas.microsoft.com/office/drawing/2014/main" id="{2CAB6047-7109-F121-763A-5D04085307A5}"/>
              </a:ext>
            </a:extLst>
          </p:cNvPr>
          <p:cNvPicPr>
            <a:picLocks noChangeAspect="1"/>
          </p:cNvPicPr>
          <p:nvPr/>
        </p:nvPicPr>
        <p:blipFill>
          <a:blip r:embed="rId4"/>
          <a:stretch>
            <a:fillRect/>
          </a:stretch>
        </p:blipFill>
        <p:spPr>
          <a:xfrm>
            <a:off x="11334751" y="5961333"/>
            <a:ext cx="857250" cy="857250"/>
          </a:xfrm>
          <a:prstGeom prst="rect">
            <a:avLst/>
          </a:prstGeom>
        </p:spPr>
      </p:pic>
      <p:sp>
        <p:nvSpPr>
          <p:cNvPr id="11" name="テキスト ボックス 10">
            <a:extLst>
              <a:ext uri="{FF2B5EF4-FFF2-40B4-BE49-F238E27FC236}">
                <a16:creationId xmlns:a16="http://schemas.microsoft.com/office/drawing/2014/main" id="{DB8B86AB-E2DE-63B2-1865-A05C2F58B50F}"/>
              </a:ext>
            </a:extLst>
          </p:cNvPr>
          <p:cNvSpPr txBox="1"/>
          <p:nvPr/>
        </p:nvSpPr>
        <p:spPr>
          <a:xfrm>
            <a:off x="3844528" y="6401266"/>
            <a:ext cx="4502944" cy="461665"/>
          </a:xfrm>
          <a:prstGeom prst="rect">
            <a:avLst/>
          </a:prstGeom>
          <a:noFill/>
        </p:spPr>
        <p:txBody>
          <a:bodyPr wrap="square">
            <a:spAutoFit/>
          </a:bodyPr>
          <a:lstStyle/>
          <a:p>
            <a:pPr algn="ctr"/>
            <a:r>
              <a:rPr lang="en-US" altLang="ja-JP" sz="2400" dirty="0">
                <a:solidFill>
                  <a:srgbClr val="C00000"/>
                </a:solidFill>
                <a:latin typeface="BIZ UDPゴシック" panose="020B0400000000000000" pitchFamily="50" charset="-128"/>
                <a:ea typeface="BIZ UDPゴシック" panose="020B0400000000000000" pitchFamily="50" charset="-128"/>
              </a:rPr>
              <a:t>https://enigmalabs.io/</a:t>
            </a:r>
            <a:endParaRPr lang="ja-JP" altLang="en-US" sz="2400" dirty="0">
              <a:solidFill>
                <a:srgbClr val="C00000"/>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9490715E-15DA-0E06-D137-1B72BA8E70BF}"/>
              </a:ext>
            </a:extLst>
          </p:cNvPr>
          <p:cNvSpPr txBox="1"/>
          <p:nvPr/>
        </p:nvSpPr>
        <p:spPr>
          <a:xfrm>
            <a:off x="138114" y="5238764"/>
            <a:ext cx="7872411" cy="923330"/>
          </a:xfrm>
          <a:prstGeom prst="rect">
            <a:avLst/>
          </a:prstGeom>
          <a:noFill/>
        </p:spPr>
        <p:txBody>
          <a:bodyPr wrap="square">
            <a:spAutoFit/>
          </a:bodyPr>
          <a:lstStyle/>
          <a:p>
            <a:r>
              <a:rPr lang="en-US" altLang="ja-JP" b="1" i="0" dirty="0">
                <a:solidFill>
                  <a:srgbClr val="FFFF00"/>
                </a:solidFill>
                <a:effectLst/>
                <a:latin typeface="BIZ UDPゴシック" panose="020B0400000000000000" pitchFamily="50" charset="-128"/>
                <a:ea typeface="BIZ UDPゴシック" panose="020B0400000000000000" pitchFamily="50" charset="-128"/>
              </a:rPr>
              <a:t>Enigma Labs</a:t>
            </a:r>
            <a:r>
              <a:rPr lang="ja-JP" altLang="en-US" b="1" i="0" dirty="0">
                <a:solidFill>
                  <a:srgbClr val="FFFF00"/>
                </a:solidFill>
                <a:effectLst/>
                <a:latin typeface="BIZ UDPゴシック" panose="020B0400000000000000" pitchFamily="50" charset="-128"/>
                <a:ea typeface="BIZ UDPゴシック" panose="020B0400000000000000" pitchFamily="50" charset="-128"/>
              </a:rPr>
              <a:t>は新しいデータを蓄積していくだけでなく、過去</a:t>
            </a:r>
            <a:r>
              <a:rPr lang="en-US" altLang="ja-JP" b="1" i="0" dirty="0">
                <a:solidFill>
                  <a:srgbClr val="FFFF00"/>
                </a:solidFill>
                <a:effectLst/>
                <a:latin typeface="BIZ UDPゴシック" panose="020B0400000000000000" pitchFamily="50" charset="-128"/>
                <a:ea typeface="BIZ UDPゴシック" panose="020B0400000000000000" pitchFamily="50" charset="-128"/>
              </a:rPr>
              <a:t>100</a:t>
            </a:r>
            <a:r>
              <a:rPr lang="ja-JP" altLang="en-US" b="1" i="0" dirty="0">
                <a:solidFill>
                  <a:srgbClr val="FFFF00"/>
                </a:solidFill>
                <a:effectLst/>
                <a:latin typeface="BIZ UDPゴシック" panose="020B0400000000000000" pitchFamily="50" charset="-128"/>
                <a:ea typeface="BIZ UDPゴシック" panose="020B0400000000000000" pitchFamily="50" charset="-128"/>
              </a:rPr>
              <a:t>年間に世界各地で目撃された</a:t>
            </a:r>
            <a:r>
              <a:rPr lang="en-US" altLang="ja-JP" b="1" i="0" dirty="0">
                <a:solidFill>
                  <a:srgbClr val="FFFF00"/>
                </a:solidFill>
                <a:effectLst/>
                <a:latin typeface="BIZ UDPゴシック" panose="020B0400000000000000" pitchFamily="50" charset="-128"/>
                <a:ea typeface="BIZ UDPゴシック" panose="020B0400000000000000" pitchFamily="50" charset="-128"/>
              </a:rPr>
              <a:t>30</a:t>
            </a:r>
            <a:r>
              <a:rPr lang="ja-JP" altLang="en-US" b="1" i="0" dirty="0">
                <a:solidFill>
                  <a:srgbClr val="FFFF00"/>
                </a:solidFill>
                <a:effectLst/>
                <a:latin typeface="BIZ UDPゴシック" panose="020B0400000000000000" pitchFamily="50" charset="-128"/>
                <a:ea typeface="BIZ UDPゴシック" panose="020B0400000000000000" pitchFamily="50" charset="-128"/>
              </a:rPr>
              <a:t>万件の情報をすでにシステムに取り込んでいる。データセットは公開されるが、データを評価するアルゴリズムは非公開</a:t>
            </a:r>
            <a:endParaRPr lang="ja-JP" altLang="en-US" b="1" dirty="0">
              <a:solidFill>
                <a:srgbClr val="FFFF00"/>
              </a:solidFill>
              <a:latin typeface="BIZ UDPゴシック" panose="020B0400000000000000" pitchFamily="50" charset="-128"/>
              <a:ea typeface="BIZ UDPゴシック" panose="020B0400000000000000" pitchFamily="50" charset="-128"/>
            </a:endParaRPr>
          </a:p>
        </p:txBody>
      </p:sp>
      <p:pic>
        <p:nvPicPr>
          <p:cNvPr id="14" name="Picture 2" descr="grid of shapes">
            <a:extLst>
              <a:ext uri="{FF2B5EF4-FFF2-40B4-BE49-F238E27FC236}">
                <a16:creationId xmlns:a16="http://schemas.microsoft.com/office/drawing/2014/main" id="{0A3E53F5-C3AA-6CCA-BD59-A2DD86C11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4" y="1404976"/>
            <a:ext cx="1700212" cy="359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649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ランド研究所の</a:t>
            </a: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レポート</a:t>
            </a:r>
          </a:p>
        </p:txBody>
      </p:sp>
      <p:pic>
        <p:nvPicPr>
          <p:cNvPr id="3" name="図 2">
            <a:extLst>
              <a:ext uri="{FF2B5EF4-FFF2-40B4-BE49-F238E27FC236}">
                <a16:creationId xmlns:a16="http://schemas.microsoft.com/office/drawing/2014/main" id="{9B636DAF-CECD-004D-7D3D-FF204D6AF540}"/>
              </a:ext>
            </a:extLst>
          </p:cNvPr>
          <p:cNvPicPr>
            <a:picLocks noChangeAspect="1"/>
          </p:cNvPicPr>
          <p:nvPr/>
        </p:nvPicPr>
        <p:blipFill>
          <a:blip r:embed="rId2"/>
          <a:stretch>
            <a:fillRect/>
          </a:stretch>
        </p:blipFill>
        <p:spPr>
          <a:xfrm>
            <a:off x="109060" y="473551"/>
            <a:ext cx="4405798" cy="6384449"/>
          </a:xfrm>
          <a:prstGeom prst="rect">
            <a:avLst/>
          </a:prstGeom>
        </p:spPr>
      </p:pic>
      <p:pic>
        <p:nvPicPr>
          <p:cNvPr id="5" name="図 4">
            <a:extLst>
              <a:ext uri="{FF2B5EF4-FFF2-40B4-BE49-F238E27FC236}">
                <a16:creationId xmlns:a16="http://schemas.microsoft.com/office/drawing/2014/main" id="{CADD59C6-F1F5-44BD-F3B2-D5C6D4BB3D22}"/>
              </a:ext>
            </a:extLst>
          </p:cNvPr>
          <p:cNvPicPr>
            <a:picLocks noChangeAspect="1"/>
          </p:cNvPicPr>
          <p:nvPr/>
        </p:nvPicPr>
        <p:blipFill>
          <a:blip r:embed="rId3"/>
          <a:stretch>
            <a:fillRect/>
          </a:stretch>
        </p:blipFill>
        <p:spPr>
          <a:xfrm>
            <a:off x="4540259" y="1190535"/>
            <a:ext cx="7651741" cy="4781125"/>
          </a:xfrm>
          <a:prstGeom prst="rect">
            <a:avLst/>
          </a:prstGeom>
        </p:spPr>
      </p:pic>
      <p:sp>
        <p:nvSpPr>
          <p:cNvPr id="7" name="テキスト ボックス 6">
            <a:extLst>
              <a:ext uri="{FF2B5EF4-FFF2-40B4-BE49-F238E27FC236}">
                <a16:creationId xmlns:a16="http://schemas.microsoft.com/office/drawing/2014/main" id="{FF424633-D507-E9F6-E5C7-2A0892E0BFFD}"/>
              </a:ext>
            </a:extLst>
          </p:cNvPr>
          <p:cNvSpPr txBox="1"/>
          <p:nvPr/>
        </p:nvSpPr>
        <p:spPr>
          <a:xfrm>
            <a:off x="4540258" y="5943111"/>
            <a:ext cx="7542681" cy="923330"/>
          </a:xfrm>
          <a:prstGeom prst="rect">
            <a:avLst/>
          </a:prstGeom>
          <a:noFill/>
        </p:spPr>
        <p:txBody>
          <a:bodyPr wrap="square">
            <a:spAutoFit/>
          </a:bodyPr>
          <a:lstStyle/>
          <a:p>
            <a:pPr algn="l">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最も一貫性があり、統計的に有意な発見は、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UAP</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の目撃報告は、日常的な軍事訓練が行われる軍事作戦地域から</a:t>
            </a:r>
            <a:r>
              <a:rPr lang="en-US" altLang="ja-JP" b="0" i="0" dirty="0">
                <a:solidFill>
                  <a:srgbClr val="333333"/>
                </a:solidFill>
                <a:effectLst/>
                <a:latin typeface="BIZ UDPゴシック" panose="020B0400000000000000" pitchFamily="50" charset="-128"/>
                <a:ea typeface="BIZ UDPゴシック" panose="020B0400000000000000" pitchFamily="50" charset="-128"/>
              </a:rPr>
              <a:t>30km</a:t>
            </a:r>
            <a:r>
              <a:rPr lang="ja-JP" altLang="en-US" b="0" i="0" dirty="0">
                <a:solidFill>
                  <a:srgbClr val="333333"/>
                </a:solidFill>
                <a:effectLst/>
                <a:latin typeface="BIZ UDPゴシック" panose="020B0400000000000000" pitchFamily="50" charset="-128"/>
                <a:ea typeface="BIZ UDPゴシック" panose="020B0400000000000000" pitchFamily="50" charset="-128"/>
              </a:rPr>
              <a:t>以内の地域で発生する可能性が高い。</a:t>
            </a:r>
          </a:p>
        </p:txBody>
      </p:sp>
      <p:sp>
        <p:nvSpPr>
          <p:cNvPr id="10" name="テキスト ボックス 9">
            <a:extLst>
              <a:ext uri="{FF2B5EF4-FFF2-40B4-BE49-F238E27FC236}">
                <a16:creationId xmlns:a16="http://schemas.microsoft.com/office/drawing/2014/main" id="{454AD130-6868-FE07-1AC6-80087030090D}"/>
              </a:ext>
            </a:extLst>
          </p:cNvPr>
          <p:cNvSpPr txBox="1"/>
          <p:nvPr/>
        </p:nvSpPr>
        <p:spPr>
          <a:xfrm>
            <a:off x="4624911" y="502953"/>
            <a:ext cx="7169156" cy="584775"/>
          </a:xfrm>
          <a:prstGeom prst="rect">
            <a:avLst/>
          </a:prstGeom>
          <a:noFill/>
        </p:spPr>
        <p:txBody>
          <a:bodyPr wrap="square">
            <a:spAutoFit/>
          </a:bodyPr>
          <a:lstStyle/>
          <a:p>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この報告書では、</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RAND</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の研究者が、米国国勢調査局の国勢調査指定地域 </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12,783</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か所における</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UAP</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目撃の公開報告</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101,151</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件を地理的に分析した。</a:t>
            </a:r>
            <a:endParaRPr lang="ja-JP" altLang="en-US" sz="1600" dirty="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6DA047FC-DED1-24EC-A058-DBD92F0D75FE}"/>
              </a:ext>
            </a:extLst>
          </p:cNvPr>
          <p:cNvPicPr>
            <a:picLocks noChangeAspect="1"/>
          </p:cNvPicPr>
          <p:nvPr/>
        </p:nvPicPr>
        <p:blipFill>
          <a:blip r:embed="rId4"/>
          <a:stretch>
            <a:fillRect/>
          </a:stretch>
        </p:blipFill>
        <p:spPr>
          <a:xfrm>
            <a:off x="11391344" y="5196986"/>
            <a:ext cx="746125" cy="746125"/>
          </a:xfrm>
          <a:prstGeom prst="rect">
            <a:avLst/>
          </a:prstGeom>
        </p:spPr>
      </p:pic>
    </p:spTree>
    <p:extLst>
      <p:ext uri="{BB962C8B-B14F-4D97-AF65-F5344CB8AC3E}">
        <p14:creationId xmlns:p14="http://schemas.microsoft.com/office/powerpoint/2010/main" val="66223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その他の</a:t>
            </a:r>
            <a:r>
              <a:rPr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調査</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958070E3-EAF6-11A3-315E-CF9D8071F662}"/>
              </a:ext>
            </a:extLst>
          </p:cNvPr>
          <p:cNvSpPr txBox="1"/>
          <p:nvPr/>
        </p:nvSpPr>
        <p:spPr>
          <a:xfrm>
            <a:off x="1" y="586540"/>
            <a:ext cx="12192000" cy="6271460"/>
          </a:xfrm>
          <a:prstGeom prst="rect">
            <a:avLst/>
          </a:prstGeom>
          <a:noFill/>
        </p:spPr>
        <p:txBody>
          <a:bodyPr wrap="square">
            <a:spAutoFit/>
          </a:bodyPr>
          <a:lstStyle/>
          <a:p>
            <a:pPr marR="239395" lvl="0">
              <a:lnSpc>
                <a:spcPct val="102000"/>
              </a:lnSpc>
              <a:spcBef>
                <a:spcPts val="865"/>
              </a:spcBef>
              <a:spcAft>
                <a:spcPts val="0"/>
              </a:spcAft>
              <a:buSzPts val="1200"/>
              <a:tabLst>
                <a:tab pos="774700" algn="l"/>
              </a:tabLst>
            </a:pPr>
            <a:r>
              <a:rPr lang="ja-JP" altLang="en-US" sz="2400" b="1" spc="0" dirty="0">
                <a:effectLst/>
                <a:latin typeface="BIZ UDPゴシック" panose="020B0400000000000000" pitchFamily="50" charset="-128"/>
                <a:ea typeface="BIZ UDPゴシック" panose="020B0400000000000000" pitchFamily="50" charset="-128"/>
              </a:rPr>
              <a:t>●</a:t>
            </a:r>
            <a:r>
              <a:rPr lang="ja-JP" altLang="ja-JP" sz="2400" b="1" spc="0" dirty="0">
                <a:effectLst/>
                <a:latin typeface="BIZ UDPゴシック" panose="020B0400000000000000" pitchFamily="50" charset="-128"/>
                <a:ea typeface="BIZ UDPゴシック" panose="020B0400000000000000" pitchFamily="50" charset="-128"/>
              </a:rPr>
              <a:t>スタンフォード大学の</a:t>
            </a:r>
            <a:r>
              <a:rPr lang="ja-JP" altLang="ja-JP" sz="2400" b="1" spc="0" dirty="0">
                <a:solidFill>
                  <a:srgbClr val="C00000"/>
                </a:solidFill>
                <a:effectLst/>
                <a:latin typeface="BIZ UDPゴシック" panose="020B0400000000000000" pitchFamily="50" charset="-128"/>
                <a:ea typeface="BIZ UDPゴシック" panose="020B0400000000000000" pitchFamily="50" charset="-128"/>
              </a:rPr>
              <a:t>スターロック・パネル</a:t>
            </a:r>
            <a:r>
              <a:rPr lang="ja-JP" altLang="ja-JP" sz="2400" b="1" spc="0" dirty="0">
                <a:effectLst/>
                <a:latin typeface="BIZ UDPゴシック" panose="020B0400000000000000" pitchFamily="50" charset="-128"/>
                <a:ea typeface="BIZ UDPゴシック" panose="020B0400000000000000" pitchFamily="50" charset="-128"/>
              </a:rPr>
              <a:t>（</a:t>
            </a:r>
            <a:r>
              <a:rPr lang="en-US" altLang="ja-JP" sz="2400" b="1" spc="0" dirty="0">
                <a:effectLst/>
                <a:latin typeface="BIZ UDPゴシック" panose="020B0400000000000000" pitchFamily="50" charset="-128"/>
                <a:ea typeface="BIZ UDPゴシック" panose="020B0400000000000000" pitchFamily="50" charset="-128"/>
              </a:rPr>
              <a:t>1998</a:t>
            </a:r>
            <a:r>
              <a:rPr lang="ja-JP" altLang="ja-JP" sz="2400" b="1" spc="0" dirty="0">
                <a:effectLst/>
                <a:latin typeface="BIZ UDPゴシック" panose="020B0400000000000000" pitchFamily="50" charset="-128"/>
                <a:ea typeface="BIZ UDPゴシック" panose="020B0400000000000000" pitchFamily="50" charset="-128"/>
              </a:rPr>
              <a:t>年）は、</a:t>
            </a:r>
            <a:r>
              <a:rPr lang="en-US" altLang="ja-JP" sz="2400" b="1" spc="0" dirty="0">
                <a:effectLst/>
                <a:latin typeface="BIZ UDPゴシック" panose="020B0400000000000000" pitchFamily="50" charset="-128"/>
                <a:ea typeface="BIZ UDPゴシック" panose="020B0400000000000000" pitchFamily="50" charset="-128"/>
              </a:rPr>
              <a:t>UFO/UAP</a:t>
            </a:r>
            <a:r>
              <a:rPr lang="ja-JP" altLang="ja-JP" sz="2400" b="1" spc="0" dirty="0">
                <a:effectLst/>
                <a:latin typeface="BIZ UDPゴシック" panose="020B0400000000000000" pitchFamily="50" charset="-128"/>
                <a:ea typeface="BIZ UDPゴシック" panose="020B0400000000000000" pitchFamily="50" charset="-128"/>
              </a:rPr>
              <a:t>が地球外起源であるという説得力のある証拠を発見しなかった。</a:t>
            </a:r>
            <a:endParaRPr lang="en-US" altLang="ja-JP" sz="2400" b="1" spc="0" dirty="0">
              <a:effectLst/>
              <a:latin typeface="BIZ UDPゴシック" panose="020B0400000000000000" pitchFamily="50" charset="-128"/>
              <a:ea typeface="BIZ UDPゴシック" panose="020B0400000000000000" pitchFamily="50" charset="-128"/>
            </a:endParaRPr>
          </a:p>
          <a:p>
            <a:pPr marR="239395" lvl="0">
              <a:lnSpc>
                <a:spcPct val="102000"/>
              </a:lnSpc>
              <a:spcBef>
                <a:spcPts val="865"/>
              </a:spcBef>
              <a:spcAft>
                <a:spcPts val="0"/>
              </a:spcAft>
              <a:buSzPts val="1200"/>
              <a:tabLst>
                <a:tab pos="774700" algn="l"/>
              </a:tabLst>
            </a:pPr>
            <a:r>
              <a:rPr lang="ja-JP" altLang="en-US" sz="2400" b="1" spc="0" dirty="0">
                <a:effectLst/>
                <a:latin typeface="BIZ UDPゴシック" panose="020B0400000000000000" pitchFamily="50" charset="-128"/>
                <a:ea typeface="BIZ UDPゴシック" panose="020B0400000000000000" pitchFamily="50" charset="-128"/>
              </a:rPr>
              <a:t>●</a:t>
            </a:r>
            <a:r>
              <a:rPr lang="ja-JP" altLang="ja-JP" sz="2400" b="1" spc="0" dirty="0">
                <a:effectLst/>
                <a:latin typeface="BIZ UDPゴシック" panose="020B0400000000000000" pitchFamily="50" charset="-128"/>
                <a:ea typeface="BIZ UDPゴシック" panose="020B0400000000000000" pitchFamily="50" charset="-128"/>
              </a:rPr>
              <a:t>イギリスの</a:t>
            </a:r>
            <a:r>
              <a:rPr lang="ja-JP" altLang="ja-JP" sz="2400" b="1" spc="0" dirty="0">
                <a:solidFill>
                  <a:srgbClr val="C00000"/>
                </a:solidFill>
                <a:effectLst/>
                <a:latin typeface="BIZ UDPゴシック" panose="020B0400000000000000" pitchFamily="50" charset="-128"/>
                <a:ea typeface="BIZ UDPゴシック" panose="020B0400000000000000" pitchFamily="50" charset="-128"/>
              </a:rPr>
              <a:t>空飛ぶ円盤作業部会</a:t>
            </a:r>
            <a:r>
              <a:rPr lang="ja-JP" altLang="ja-JP" sz="2400" b="1" spc="0" dirty="0">
                <a:effectLst/>
                <a:latin typeface="BIZ UDPゴシック" panose="020B0400000000000000" pitchFamily="50" charset="-128"/>
                <a:ea typeface="BIZ UDPゴシック" panose="020B0400000000000000" pitchFamily="50" charset="-128"/>
              </a:rPr>
              <a:t>（</a:t>
            </a:r>
            <a:r>
              <a:rPr lang="en-US" altLang="ja-JP" sz="2400" b="1" spc="0" dirty="0">
                <a:effectLst/>
                <a:latin typeface="BIZ UDPゴシック" panose="020B0400000000000000" pitchFamily="50" charset="-128"/>
                <a:ea typeface="BIZ UDPゴシック" panose="020B0400000000000000" pitchFamily="50" charset="-128"/>
              </a:rPr>
              <a:t>1950-1951</a:t>
            </a:r>
            <a:r>
              <a:rPr lang="ja-JP" altLang="ja-JP" sz="2400" b="1" spc="0" dirty="0">
                <a:effectLst/>
                <a:latin typeface="BIZ UDPゴシック" panose="020B0400000000000000" pitchFamily="50" charset="-128"/>
                <a:ea typeface="BIZ UDPゴシック" panose="020B0400000000000000" pitchFamily="50" charset="-128"/>
              </a:rPr>
              <a:t>年）は、</a:t>
            </a:r>
            <a:r>
              <a:rPr lang="en-US" altLang="ja-JP" sz="2400" b="1" spc="0" dirty="0">
                <a:effectLst/>
                <a:latin typeface="BIZ UDPゴシック" panose="020B0400000000000000" pitchFamily="50" charset="-128"/>
                <a:ea typeface="BIZ UDPゴシック" panose="020B0400000000000000" pitchFamily="50" charset="-128"/>
              </a:rPr>
              <a:t>"</a:t>
            </a:r>
            <a:r>
              <a:rPr lang="ja-JP" altLang="ja-JP" sz="2400" b="1" spc="0" dirty="0">
                <a:effectLst/>
                <a:latin typeface="BIZ UDPゴシック" panose="020B0400000000000000" pitchFamily="50" charset="-128"/>
                <a:ea typeface="BIZ UDPゴシック" panose="020B0400000000000000" pitchFamily="50" charset="-128"/>
              </a:rPr>
              <a:t>空飛ぶ円盤は存在しない</a:t>
            </a:r>
            <a:r>
              <a:rPr lang="en-US" altLang="ja-JP" sz="2400" b="1" spc="0" dirty="0">
                <a:effectLst/>
                <a:latin typeface="BIZ UDPゴシック" panose="020B0400000000000000" pitchFamily="50" charset="-128"/>
                <a:ea typeface="BIZ UDPゴシック" panose="020B0400000000000000" pitchFamily="50" charset="-128"/>
              </a:rPr>
              <a:t> "</a:t>
            </a:r>
            <a:r>
              <a:rPr lang="ja-JP" altLang="ja-JP" sz="2400" b="1" spc="-20" dirty="0">
                <a:effectLst/>
                <a:latin typeface="BIZ UDPゴシック" panose="020B0400000000000000" pitchFamily="50" charset="-128"/>
                <a:ea typeface="BIZ UDPゴシック" panose="020B0400000000000000" pitchFamily="50" charset="-128"/>
              </a:rPr>
              <a:t>と</a:t>
            </a:r>
            <a:r>
              <a:rPr lang="ja-JP" altLang="ja-JP" sz="2400" b="1" spc="0" dirty="0">
                <a:effectLst/>
                <a:latin typeface="BIZ UDPゴシック" panose="020B0400000000000000" pitchFamily="50" charset="-128"/>
                <a:ea typeface="BIZ UDPゴシック" panose="020B0400000000000000" pitchFamily="50" charset="-128"/>
              </a:rPr>
              <a:t>結論づけた。</a:t>
            </a:r>
          </a:p>
          <a:p>
            <a:pPr marR="278130" lvl="0">
              <a:lnSpc>
                <a:spcPct val="101000"/>
              </a:lnSpc>
              <a:spcBef>
                <a:spcPts val="945"/>
              </a:spcBef>
              <a:spcAft>
                <a:spcPts val="0"/>
              </a:spcAft>
              <a:buSzPts val="1200"/>
              <a:tabLst>
                <a:tab pos="774700" algn="l"/>
              </a:tabLst>
            </a:pPr>
            <a:r>
              <a:rPr lang="ja-JP" altLang="en-US" sz="2400" b="1" spc="0" dirty="0">
                <a:effectLst/>
                <a:latin typeface="BIZ UDPゴシック" panose="020B0400000000000000" pitchFamily="50" charset="-128"/>
                <a:ea typeface="BIZ UDPゴシック" panose="020B0400000000000000" pitchFamily="50" charset="-128"/>
              </a:rPr>
              <a:t>●</a:t>
            </a:r>
            <a:r>
              <a:rPr lang="ja-JP" altLang="ja-JP" sz="2400" b="1" spc="0" dirty="0">
                <a:effectLst/>
                <a:latin typeface="BIZ UDPゴシック" panose="020B0400000000000000" pitchFamily="50" charset="-128"/>
                <a:ea typeface="BIZ UDPゴシック" panose="020B0400000000000000" pitchFamily="50" charset="-128"/>
              </a:rPr>
              <a:t>カナダの</a:t>
            </a:r>
            <a:r>
              <a:rPr lang="ja-JP" altLang="ja-JP" sz="2400" b="1" spc="0" dirty="0">
                <a:solidFill>
                  <a:srgbClr val="C00000"/>
                </a:solidFill>
                <a:effectLst/>
                <a:latin typeface="BIZ UDPゴシック" panose="020B0400000000000000" pitchFamily="50" charset="-128"/>
                <a:ea typeface="BIZ UDPゴシック" panose="020B0400000000000000" pitchFamily="50" charset="-128"/>
              </a:rPr>
              <a:t>スカイ・プロジェクト</a:t>
            </a:r>
            <a:r>
              <a:rPr lang="ja-JP" altLang="ja-JP" sz="2400" b="1" spc="0" dirty="0">
                <a:effectLst/>
                <a:latin typeface="BIZ UDPゴシック" panose="020B0400000000000000" pitchFamily="50" charset="-128"/>
                <a:ea typeface="BIZ UDPゴシック" panose="020B0400000000000000" pitchFamily="50" charset="-128"/>
              </a:rPr>
              <a:t>（</a:t>
            </a:r>
            <a:r>
              <a:rPr lang="en-US" altLang="ja-JP" sz="2400" b="1" spc="0" dirty="0">
                <a:effectLst/>
                <a:latin typeface="BIZ UDPゴシック" panose="020B0400000000000000" pitchFamily="50" charset="-128"/>
                <a:ea typeface="BIZ UDPゴシック" panose="020B0400000000000000" pitchFamily="50" charset="-128"/>
              </a:rPr>
              <a:t>2023</a:t>
            </a:r>
            <a:r>
              <a:rPr lang="ja-JP" altLang="ja-JP" sz="2400" b="1" spc="0" dirty="0">
                <a:effectLst/>
                <a:latin typeface="BIZ UDPゴシック" panose="020B0400000000000000" pitchFamily="50" charset="-128"/>
                <a:ea typeface="BIZ UDPゴシック" panose="020B0400000000000000" pitchFamily="50" charset="-128"/>
              </a:rPr>
              <a:t>年）は現在進行中で、</a:t>
            </a:r>
            <a:r>
              <a:rPr lang="en-US" altLang="ja-JP" sz="2400" b="1" spc="0" dirty="0">
                <a:effectLst/>
                <a:latin typeface="BIZ UDPゴシック" panose="020B0400000000000000" pitchFamily="50" charset="-128"/>
                <a:ea typeface="BIZ UDPゴシック" panose="020B0400000000000000" pitchFamily="50" charset="-128"/>
              </a:rPr>
              <a:t>2024</a:t>
            </a:r>
            <a:r>
              <a:rPr lang="ja-JP" altLang="ja-JP" sz="2400" b="1" spc="0" dirty="0">
                <a:effectLst/>
                <a:latin typeface="BIZ UDPゴシック" panose="020B0400000000000000" pitchFamily="50" charset="-128"/>
                <a:ea typeface="BIZ UDPゴシック" panose="020B0400000000000000" pitchFamily="50" charset="-128"/>
              </a:rPr>
              <a:t>年に調査結果を発表する予定。カナダ政府の</a:t>
            </a:r>
            <a:r>
              <a:rPr lang="ja-JP" altLang="ja-JP" sz="2400" b="1" spc="-30" dirty="0">
                <a:effectLst/>
                <a:latin typeface="BIZ UDPゴシック" panose="020B0400000000000000" pitchFamily="50" charset="-128"/>
                <a:ea typeface="BIZ UDPゴシック" panose="020B0400000000000000" pitchFamily="50" charset="-128"/>
              </a:rPr>
              <a:t>諮問</a:t>
            </a:r>
            <a:r>
              <a:rPr lang="ja-JP" altLang="ja-JP" sz="2400" b="1" spc="0" dirty="0">
                <a:effectLst/>
                <a:latin typeface="BIZ UDPゴシック" panose="020B0400000000000000" pitchFamily="50" charset="-128"/>
                <a:ea typeface="BIZ UDPゴシック" panose="020B0400000000000000" pitchFamily="50" charset="-128"/>
              </a:rPr>
              <a:t>委員会である</a:t>
            </a:r>
            <a:r>
              <a:rPr lang="ja-JP" altLang="ja-JP" sz="2400" b="1" spc="0" dirty="0">
                <a:solidFill>
                  <a:srgbClr val="C00000"/>
                </a:solidFill>
                <a:effectLst/>
                <a:latin typeface="BIZ UDPゴシック" panose="020B0400000000000000" pitchFamily="50" charset="-128"/>
                <a:ea typeface="BIZ UDPゴシック" panose="020B0400000000000000" pitchFamily="50" charset="-128"/>
              </a:rPr>
              <a:t>セカンド・ストリー計画</a:t>
            </a:r>
            <a:r>
              <a:rPr lang="ja-JP" altLang="ja-JP" sz="2400" b="1" spc="0" dirty="0">
                <a:effectLst/>
                <a:latin typeface="BIZ UDPゴシック" panose="020B0400000000000000" pitchFamily="50" charset="-128"/>
                <a:ea typeface="BIZ UDPゴシック" panose="020B0400000000000000" pitchFamily="50" charset="-128"/>
              </a:rPr>
              <a:t>（</a:t>
            </a:r>
            <a:r>
              <a:rPr lang="en-US" altLang="ja-JP" sz="2400" b="1" spc="0" dirty="0">
                <a:effectLst/>
                <a:latin typeface="BIZ UDPゴシック" panose="020B0400000000000000" pitchFamily="50" charset="-128"/>
                <a:ea typeface="BIZ UDPゴシック" panose="020B0400000000000000" pitchFamily="50" charset="-128"/>
              </a:rPr>
              <a:t>1952-1954</a:t>
            </a:r>
            <a:r>
              <a:rPr lang="ja-JP" altLang="ja-JP" sz="2400" b="1" spc="0" dirty="0">
                <a:effectLst/>
                <a:latin typeface="BIZ UDPゴシック" panose="020B0400000000000000" pitchFamily="50" charset="-128"/>
                <a:ea typeface="BIZ UDPゴシック" panose="020B0400000000000000" pitchFamily="50" charset="-128"/>
              </a:rPr>
              <a:t>年）は、重要な結論を出すことはなかった。</a:t>
            </a:r>
          </a:p>
          <a:p>
            <a:pPr marR="105410" lvl="0">
              <a:lnSpc>
                <a:spcPct val="106000"/>
              </a:lnSpc>
              <a:spcBef>
                <a:spcPts val="965"/>
              </a:spcBef>
              <a:spcAft>
                <a:spcPts val="0"/>
              </a:spcAft>
              <a:buSzPts val="1200"/>
              <a:tabLst>
                <a:tab pos="774700" algn="l"/>
              </a:tabLst>
            </a:pPr>
            <a:r>
              <a:rPr lang="ja-JP" altLang="en-US" sz="2400" b="1" spc="0" dirty="0">
                <a:effectLst/>
                <a:latin typeface="BIZ UDPゴシック" panose="020B0400000000000000" pitchFamily="50" charset="-128"/>
                <a:ea typeface="BIZ UDPゴシック" panose="020B0400000000000000" pitchFamily="50" charset="-128"/>
              </a:rPr>
              <a:t>●</a:t>
            </a:r>
            <a:r>
              <a:rPr lang="ja-JP" altLang="ja-JP" sz="2400" b="1" spc="0" dirty="0">
                <a:effectLst/>
                <a:latin typeface="BIZ UDPゴシック" panose="020B0400000000000000" pitchFamily="50" charset="-128"/>
                <a:ea typeface="BIZ UDPゴシック" panose="020B0400000000000000" pitchFamily="50" charset="-128"/>
              </a:rPr>
              <a:t>カナダの</a:t>
            </a:r>
            <a:r>
              <a:rPr lang="ja-JP" altLang="ja-JP" sz="2400" b="1" spc="0" dirty="0">
                <a:solidFill>
                  <a:srgbClr val="C00000"/>
                </a:solidFill>
                <a:effectLst/>
                <a:latin typeface="BIZ UDPゴシック" panose="020B0400000000000000" pitchFamily="50" charset="-128"/>
                <a:ea typeface="BIZ UDPゴシック" panose="020B0400000000000000" pitchFamily="50" charset="-128"/>
              </a:rPr>
              <a:t>プロジェクト・マグネット</a:t>
            </a:r>
            <a:r>
              <a:rPr lang="ja-JP" altLang="ja-JP" sz="2400" b="1" spc="0" dirty="0">
                <a:effectLst/>
                <a:latin typeface="BIZ UDPゴシック" panose="020B0400000000000000" pitchFamily="50" charset="-128"/>
                <a:ea typeface="BIZ UDPゴシック" panose="020B0400000000000000" pitchFamily="50" charset="-128"/>
              </a:rPr>
              <a:t>（</a:t>
            </a:r>
            <a:r>
              <a:rPr lang="en-US" altLang="ja-JP" sz="2400" b="1" spc="0" dirty="0">
                <a:effectLst/>
                <a:latin typeface="BIZ UDPゴシック" panose="020B0400000000000000" pitchFamily="50" charset="-128"/>
                <a:ea typeface="BIZ UDPゴシック" panose="020B0400000000000000" pitchFamily="50" charset="-128"/>
              </a:rPr>
              <a:t>1950-1954</a:t>
            </a:r>
            <a:r>
              <a:rPr lang="ja-JP" altLang="ja-JP" sz="2400" b="1" spc="0" dirty="0">
                <a:effectLst/>
                <a:latin typeface="BIZ UDPゴシック" panose="020B0400000000000000" pitchFamily="50" charset="-128"/>
                <a:ea typeface="BIZ UDPゴシック" panose="020B0400000000000000" pitchFamily="50" charset="-128"/>
              </a:rPr>
              <a:t>）は、運輸省のエンジニア、ウィルバート・</a:t>
            </a:r>
            <a:r>
              <a:rPr lang="en-US" altLang="ja-JP" sz="2400" b="1" spc="0" dirty="0">
                <a:effectLst/>
                <a:latin typeface="BIZ UDPゴシック" panose="020B0400000000000000" pitchFamily="50" charset="-128"/>
                <a:ea typeface="BIZ UDPゴシック" panose="020B0400000000000000" pitchFamily="50" charset="-128"/>
              </a:rPr>
              <a:t>B</a:t>
            </a:r>
            <a:r>
              <a:rPr lang="ja-JP" altLang="ja-JP" sz="2400" b="1" spc="0" dirty="0">
                <a:effectLst/>
                <a:latin typeface="BIZ UDPゴシック" panose="020B0400000000000000" pitchFamily="50" charset="-128"/>
                <a:ea typeface="BIZ UDPゴシック" panose="020B0400000000000000" pitchFamily="50" charset="-128"/>
              </a:rPr>
              <a:t>・スミスによって運営された。スミスは、</a:t>
            </a:r>
            <a:r>
              <a:rPr lang="en-US" altLang="ja-JP" sz="2400" b="1" spc="0" dirty="0">
                <a:effectLst/>
                <a:latin typeface="BIZ UDPゴシック" panose="020B0400000000000000" pitchFamily="50" charset="-128"/>
                <a:ea typeface="BIZ UDPゴシック" panose="020B0400000000000000" pitchFamily="50" charset="-128"/>
              </a:rPr>
              <a:t>UFO</a:t>
            </a:r>
            <a:r>
              <a:rPr lang="ja-JP" altLang="ja-JP" sz="2400" b="1" spc="0" dirty="0">
                <a:effectLst/>
                <a:latin typeface="BIZ UDPゴシック" panose="020B0400000000000000" pitchFamily="50" charset="-128"/>
                <a:ea typeface="BIZ UDPゴシック" panose="020B0400000000000000" pitchFamily="50" charset="-128"/>
              </a:rPr>
              <a:t>は地球外起源であり、磁気によって飛行すると評価した。</a:t>
            </a:r>
            <a:r>
              <a:rPr lang="ja-JP" altLang="en-US" sz="2400" b="1" spc="0" dirty="0">
                <a:effectLst/>
                <a:latin typeface="BIZ UDPゴシック" panose="020B0400000000000000" pitchFamily="50" charset="-128"/>
                <a:ea typeface="BIZ UDPゴシック" panose="020B0400000000000000" pitchFamily="50" charset="-128"/>
              </a:rPr>
              <a:t>また</a:t>
            </a:r>
            <a:r>
              <a:rPr lang="en-US" altLang="ja-JP" sz="2400" b="1" spc="0" dirty="0">
                <a:effectLst/>
                <a:latin typeface="BIZ UDPゴシック" panose="020B0400000000000000" pitchFamily="50" charset="-128"/>
                <a:ea typeface="BIZ UDPゴシック" panose="020B0400000000000000" pitchFamily="50" charset="-128"/>
              </a:rPr>
              <a:t>1961</a:t>
            </a:r>
            <a:r>
              <a:rPr lang="ja-JP" altLang="ja-JP" sz="2400" b="1" spc="0" dirty="0">
                <a:effectLst/>
                <a:latin typeface="BIZ UDPゴシック" panose="020B0400000000000000" pitchFamily="50" charset="-128"/>
                <a:ea typeface="BIZ UDPゴシック" panose="020B0400000000000000" pitchFamily="50" charset="-128"/>
              </a:rPr>
              <a:t>年のインタビューの中で、</a:t>
            </a:r>
            <a:r>
              <a:rPr lang="en-US" altLang="ja-JP" sz="2400" b="1" spc="0" dirty="0">
                <a:effectLst/>
                <a:latin typeface="BIZ UDPゴシック" panose="020B0400000000000000" pitchFamily="50" charset="-128"/>
                <a:ea typeface="BIZ UDPゴシック" panose="020B0400000000000000" pitchFamily="50" charset="-128"/>
              </a:rPr>
              <a:t>1952</a:t>
            </a:r>
            <a:r>
              <a:rPr lang="ja-JP" altLang="ja-JP" sz="2400" b="1" spc="0" dirty="0">
                <a:effectLst/>
                <a:latin typeface="BIZ UDPゴシック" panose="020B0400000000000000" pitchFamily="50" charset="-128"/>
                <a:ea typeface="BIZ UDPゴシック" panose="020B0400000000000000" pitchFamily="50" charset="-128"/>
              </a:rPr>
              <a:t>年にアメリカ空軍から</a:t>
            </a:r>
            <a:r>
              <a:rPr lang="en-US" altLang="ja-JP" sz="2400" b="1" spc="0" dirty="0">
                <a:effectLst/>
                <a:latin typeface="BIZ UDPゴシック" panose="020B0400000000000000" pitchFamily="50" charset="-128"/>
                <a:ea typeface="BIZ UDPゴシック" panose="020B0400000000000000" pitchFamily="50" charset="-128"/>
              </a:rPr>
              <a:t>UFO</a:t>
            </a:r>
            <a:r>
              <a:rPr lang="ja-JP" altLang="ja-JP" sz="2400" b="1" spc="0" dirty="0">
                <a:effectLst/>
                <a:latin typeface="BIZ UDPゴシック" panose="020B0400000000000000" pitchFamily="50" charset="-128"/>
                <a:ea typeface="BIZ UDPゴシック" panose="020B0400000000000000" pitchFamily="50" charset="-128"/>
              </a:rPr>
              <a:t>の一部を研究用に貸与されたと主張した。スミスは、</a:t>
            </a:r>
            <a:r>
              <a:rPr lang="en-US" altLang="ja-JP" sz="2400" b="1" spc="0" dirty="0">
                <a:effectLst/>
                <a:latin typeface="BIZ UDPゴシック" panose="020B0400000000000000" pitchFamily="50" charset="-128"/>
                <a:ea typeface="BIZ UDPゴシック" panose="020B0400000000000000" pitchFamily="50" charset="-128"/>
              </a:rPr>
              <a:t>UFO</a:t>
            </a:r>
            <a:r>
              <a:rPr lang="ja-JP" altLang="ja-JP" sz="2400" b="1" spc="0" dirty="0">
                <a:effectLst/>
                <a:latin typeface="BIZ UDPゴシック" panose="020B0400000000000000" pitchFamily="50" charset="-128"/>
                <a:ea typeface="BIZ UDPゴシック" panose="020B0400000000000000" pitchFamily="50" charset="-128"/>
              </a:rPr>
              <a:t>に関する彼の信念は彼だけのものであり、政府の公式見解ではないことを認めた。</a:t>
            </a:r>
          </a:p>
          <a:p>
            <a:pPr marR="85090" lvl="0">
              <a:lnSpc>
                <a:spcPct val="106000"/>
              </a:lnSpc>
              <a:spcBef>
                <a:spcPts val="900"/>
              </a:spcBef>
              <a:spcAft>
                <a:spcPts val="0"/>
              </a:spcAft>
              <a:buSzPts val="1200"/>
              <a:tabLst>
                <a:tab pos="774700" algn="l"/>
              </a:tabLst>
            </a:pPr>
            <a:r>
              <a:rPr lang="ja-JP" altLang="en-US" sz="2400" b="1" spc="0" dirty="0">
                <a:effectLst/>
                <a:latin typeface="BIZ UDPゴシック" panose="020B0400000000000000" pitchFamily="50" charset="-128"/>
                <a:ea typeface="BIZ UDPゴシック" panose="020B0400000000000000" pitchFamily="50" charset="-128"/>
              </a:rPr>
              <a:t>●</a:t>
            </a:r>
            <a:r>
              <a:rPr lang="en-US" altLang="ja-JP" sz="2400" b="1" spc="0" dirty="0">
                <a:effectLst/>
                <a:latin typeface="BIZ UDPゴシック" panose="020B0400000000000000" pitchFamily="50" charset="-128"/>
                <a:ea typeface="BIZ UDPゴシック" panose="020B0400000000000000" pitchFamily="50" charset="-128"/>
              </a:rPr>
              <a:t>フランス政府は3つの包括的な調査プログラムを後援した：</a:t>
            </a:r>
            <a:br>
              <a:rPr lang="en-US" altLang="ja-JP" sz="2400" b="1" spc="0" dirty="0">
                <a:effectLst/>
                <a:latin typeface="BIZ UDPゴシック" panose="020B0400000000000000" pitchFamily="50" charset="-128"/>
                <a:ea typeface="BIZ UDPゴシック" panose="020B0400000000000000" pitchFamily="50" charset="-128"/>
              </a:rPr>
            </a:br>
            <a:r>
              <a:rPr lang="ja-JP" altLang="en-US" sz="2400" b="1" spc="0" dirty="0">
                <a:effectLst/>
                <a:latin typeface="BIZ UDPゴシック" panose="020B0400000000000000" pitchFamily="50" charset="-128"/>
                <a:ea typeface="BIZ UDPゴシック" panose="020B0400000000000000" pitchFamily="50" charset="-128"/>
              </a:rPr>
              <a:t>①</a:t>
            </a:r>
            <a:r>
              <a:rPr lang="en-US" altLang="ja-JP" sz="2400" b="1" spc="0" dirty="0">
                <a:solidFill>
                  <a:srgbClr val="C00000"/>
                </a:solidFill>
                <a:effectLst/>
                <a:latin typeface="BIZ UDPゴシック" panose="020B0400000000000000" pitchFamily="50" charset="-128"/>
                <a:ea typeface="BIZ UDPゴシック" panose="020B0400000000000000" pitchFamily="50" charset="-128"/>
              </a:rPr>
              <a:t>GEPAN</a:t>
            </a:r>
            <a:r>
              <a:rPr lang="en-US" altLang="ja-JP" sz="2400" b="1" spc="0" dirty="0">
                <a:effectLst/>
                <a:latin typeface="BIZ UDPゴシック" panose="020B0400000000000000" pitchFamily="50" charset="-128"/>
                <a:ea typeface="BIZ UDPゴシック" panose="020B0400000000000000" pitchFamily="50" charset="-128"/>
              </a:rPr>
              <a:t>（1977-1987年）、</a:t>
            </a:r>
            <a:r>
              <a:rPr lang="ja-JP" altLang="en-US" sz="2400" b="1" spc="0" dirty="0">
                <a:effectLst/>
                <a:latin typeface="BIZ UDPゴシック" panose="020B0400000000000000" pitchFamily="50" charset="-128"/>
                <a:ea typeface="BIZ UDPゴシック" panose="020B0400000000000000" pitchFamily="50" charset="-128"/>
              </a:rPr>
              <a:t>②</a:t>
            </a:r>
            <a:r>
              <a:rPr lang="en-US" altLang="ja-JP" sz="2400" b="1" spc="0" dirty="0">
                <a:solidFill>
                  <a:srgbClr val="C00000"/>
                </a:solidFill>
                <a:effectLst/>
                <a:latin typeface="BIZ UDPゴシック" panose="020B0400000000000000" pitchFamily="50" charset="-128"/>
                <a:ea typeface="BIZ UDPゴシック" panose="020B0400000000000000" pitchFamily="50" charset="-128"/>
              </a:rPr>
              <a:t>SEPRA</a:t>
            </a:r>
            <a:r>
              <a:rPr lang="en-US" altLang="ja-JP" sz="2400" b="1" spc="0" dirty="0">
                <a:effectLst/>
                <a:latin typeface="BIZ UDPゴシック" panose="020B0400000000000000" pitchFamily="50" charset="-128"/>
                <a:ea typeface="BIZ UDPゴシック" panose="020B0400000000000000" pitchFamily="50" charset="-128"/>
              </a:rPr>
              <a:t>（1988-2004年）、2005年に</a:t>
            </a:r>
            <a:r>
              <a:rPr lang="en-US" altLang="ja-JP" sz="2400" b="1" spc="-25" dirty="0">
                <a:effectLst/>
                <a:latin typeface="BIZ UDPゴシック" panose="020B0400000000000000" pitchFamily="50" charset="-128"/>
                <a:ea typeface="BIZ UDPゴシック" panose="020B0400000000000000" pitchFamily="50" charset="-128"/>
              </a:rPr>
              <a:t>発足</a:t>
            </a:r>
            <a:r>
              <a:rPr lang="en-US" altLang="ja-JP" sz="2400" b="1" spc="0" dirty="0">
                <a:effectLst/>
                <a:latin typeface="BIZ UDPゴシック" panose="020B0400000000000000" pitchFamily="50" charset="-128"/>
                <a:ea typeface="BIZ UDPゴシック" panose="020B0400000000000000" pitchFamily="50" charset="-128"/>
              </a:rPr>
              <a:t>した</a:t>
            </a:r>
            <a:r>
              <a:rPr lang="ja-JP" altLang="en-US" sz="2400" b="1" spc="0" dirty="0">
                <a:effectLst/>
                <a:latin typeface="BIZ UDPゴシック" panose="020B0400000000000000" pitchFamily="50" charset="-128"/>
                <a:ea typeface="BIZ UDPゴシック" panose="020B0400000000000000" pitchFamily="50" charset="-128"/>
              </a:rPr>
              <a:t>③</a:t>
            </a:r>
            <a:r>
              <a:rPr lang="en-US" altLang="ja-JP" sz="2400" b="1" spc="0" dirty="0" err="1">
                <a:solidFill>
                  <a:srgbClr val="C00000"/>
                </a:solidFill>
                <a:effectLst/>
                <a:latin typeface="BIZ UDPゴシック" panose="020B0400000000000000" pitchFamily="50" charset="-128"/>
                <a:ea typeface="BIZ UDPゴシック" panose="020B0400000000000000" pitchFamily="50" charset="-128"/>
              </a:rPr>
              <a:t>GEIPAN</a:t>
            </a:r>
            <a:r>
              <a:rPr lang="en-US" altLang="ja-JP" sz="2400" b="1" spc="0" dirty="0" err="1">
                <a:effectLst/>
                <a:latin typeface="BIZ UDPゴシック" panose="020B0400000000000000" pitchFamily="50" charset="-128"/>
                <a:ea typeface="BIZ UDPゴシック" panose="020B0400000000000000" pitchFamily="50" charset="-128"/>
              </a:rPr>
              <a:t>と呼ばれる新しいバージョン</a:t>
            </a:r>
            <a:r>
              <a:rPr lang="en-US" altLang="ja-JP" sz="2400" b="1" spc="0" dirty="0">
                <a:effectLst/>
                <a:latin typeface="BIZ UDPゴシック" panose="020B0400000000000000" pitchFamily="50" charset="-128"/>
                <a:ea typeface="BIZ UDPゴシック" panose="020B0400000000000000" pitchFamily="50" charset="-128"/>
              </a:rPr>
              <a:t>。</a:t>
            </a:r>
            <a:endParaRPr lang="ja-JP" altLang="ja-JP" sz="2400" b="1" spc="0" dirty="0">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881015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英国軍人の注目すべき見解</a:t>
            </a:r>
          </a:p>
        </p:txBody>
      </p:sp>
      <p:sp>
        <p:nvSpPr>
          <p:cNvPr id="2" name="四角形: 角を丸くする 1">
            <a:extLst>
              <a:ext uri="{FF2B5EF4-FFF2-40B4-BE49-F238E27FC236}">
                <a16:creationId xmlns:a16="http://schemas.microsoft.com/office/drawing/2014/main" id="{D2F43B5C-FC2C-75F6-7D14-C69E45F732B3}"/>
              </a:ext>
            </a:extLst>
          </p:cNvPr>
          <p:cNvSpPr/>
          <p:nvPr/>
        </p:nvSpPr>
        <p:spPr>
          <a:xfrm>
            <a:off x="154004" y="611205"/>
            <a:ext cx="11867950" cy="1078030"/>
          </a:xfrm>
          <a:prstGeom prst="roundRect">
            <a:avLst>
              <a:gd name="adj" fmla="val 13988"/>
            </a:avLst>
          </a:prstGeom>
          <a:solidFill>
            <a:schemeClr val="accent2">
              <a:lumMod val="20000"/>
              <a:lumOff val="80000"/>
            </a:schemeClr>
          </a:solidFill>
          <a:ln w="76200">
            <a:solidFill>
              <a:srgbClr val="00B0F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BIZ UDPゴシック" panose="020B0400000000000000" pitchFamily="50" charset="-128"/>
                <a:ea typeface="BIZ UDPゴシック" panose="020B0400000000000000" pitchFamily="50" charset="-128"/>
              </a:rPr>
              <a:t>１９５５年、英空軍の</a:t>
            </a:r>
            <a:r>
              <a:rPr lang="en-US" altLang="ja-JP" dirty="0">
                <a:solidFill>
                  <a:schemeClr val="tx1"/>
                </a:solidFill>
                <a:latin typeface="BIZ UDPゴシック" panose="020B0400000000000000" pitchFamily="50" charset="-128"/>
                <a:ea typeface="BIZ UDPゴシック" panose="020B0400000000000000" pitchFamily="50" charset="-128"/>
              </a:rPr>
              <a:t>UAP</a:t>
            </a:r>
            <a:r>
              <a:rPr lang="ja-JP" altLang="en-US" dirty="0">
                <a:solidFill>
                  <a:schemeClr val="tx1"/>
                </a:solidFill>
                <a:latin typeface="BIZ UDPゴシック" panose="020B0400000000000000" pitchFamily="50" charset="-128"/>
                <a:ea typeface="BIZ UDPゴシック" panose="020B0400000000000000" pitchFamily="50" charset="-128"/>
              </a:rPr>
              <a:t>公式発表後のダウディング空軍元帥は講演で、</a:t>
            </a:r>
            <a:r>
              <a:rPr lang="en-US" altLang="ja-JP" dirty="0">
                <a:solidFill>
                  <a:srgbClr val="C00000"/>
                </a:solidFill>
                <a:latin typeface="BIZ UDPゴシック" panose="020B0400000000000000" pitchFamily="50" charset="-128"/>
                <a:ea typeface="BIZ UDPゴシック" panose="020B0400000000000000" pitchFamily="50" charset="-128"/>
              </a:rPr>
              <a:t>UFO</a:t>
            </a:r>
            <a:r>
              <a:rPr lang="ja-JP" altLang="en-US" dirty="0">
                <a:solidFill>
                  <a:srgbClr val="C00000"/>
                </a:solidFill>
                <a:latin typeface="BIZ UDPゴシック" panose="020B0400000000000000" pitchFamily="50" charset="-128"/>
                <a:ea typeface="BIZ UDPゴシック" panose="020B0400000000000000" pitchFamily="50" charset="-128"/>
              </a:rPr>
              <a:t>の非物質的側面</a:t>
            </a:r>
            <a:r>
              <a:rPr lang="ja-JP" altLang="en-US" dirty="0">
                <a:solidFill>
                  <a:schemeClr val="tx1"/>
                </a:solidFill>
                <a:latin typeface="BIZ UDPゴシック" panose="020B0400000000000000" pitchFamily="50" charset="-128"/>
                <a:ea typeface="BIZ UDPゴシック" panose="020B0400000000000000" pitchFamily="50" charset="-128"/>
              </a:rPr>
              <a:t>について語った。そしてＵ</a:t>
            </a:r>
            <a:r>
              <a:rPr lang="en-US" altLang="ja-JP" dirty="0">
                <a:solidFill>
                  <a:schemeClr val="tx1"/>
                </a:solidFill>
                <a:latin typeface="BIZ UDPゴシック" panose="020B0400000000000000" pitchFamily="50" charset="-128"/>
                <a:ea typeface="BIZ UDPゴシック" panose="020B0400000000000000" pitchFamily="50" charset="-128"/>
              </a:rPr>
              <a:t>FO</a:t>
            </a:r>
            <a:r>
              <a:rPr lang="ja-JP" altLang="en-US" dirty="0">
                <a:solidFill>
                  <a:schemeClr val="tx1"/>
                </a:solidFill>
                <a:latin typeface="BIZ UDPゴシック" panose="020B0400000000000000" pitchFamily="50" charset="-128"/>
                <a:ea typeface="BIZ UDPゴシック" panose="020B0400000000000000" pitchFamily="50" charset="-128"/>
              </a:rPr>
              <a:t>の乗員が、人前に急に現れたと思うとパッと消えたりすることや、人間そっくりに変身できる能力をもっていることを明らかにした。</a:t>
            </a:r>
            <a:endParaRPr lang="en-US" altLang="ja-JP" dirty="0">
              <a:solidFill>
                <a:schemeClr val="tx1"/>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C4DDAAE5-9A67-AC3B-A38F-BBE6D16FFD47}"/>
              </a:ext>
            </a:extLst>
          </p:cNvPr>
          <p:cNvSpPr/>
          <p:nvPr/>
        </p:nvSpPr>
        <p:spPr>
          <a:xfrm>
            <a:off x="154003" y="1865141"/>
            <a:ext cx="11935327" cy="3818825"/>
          </a:xfrm>
          <a:prstGeom prst="roundRect">
            <a:avLst>
              <a:gd name="adj" fmla="val 11720"/>
            </a:avLst>
          </a:prstGeom>
          <a:noFill/>
          <a:ln w="76200">
            <a:solidFill>
              <a:schemeClr val="accent4">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BIZ UDPゴシック" panose="020B0400000000000000" pitchFamily="50" charset="-128"/>
                <a:ea typeface="BIZ UDPゴシック" panose="020B0400000000000000" pitchFamily="50" charset="-128"/>
              </a:rPr>
              <a:t>１９６９年</a:t>
            </a:r>
            <a:r>
              <a:rPr kumimoji="1" lang="en-US" altLang="ja-JP" dirty="0">
                <a:solidFill>
                  <a:schemeClr val="tx1"/>
                </a:solidFill>
                <a:latin typeface="BIZ UDPゴシック" panose="020B0400000000000000" pitchFamily="50" charset="-128"/>
                <a:ea typeface="BIZ UDPゴシック" panose="020B0400000000000000" pitchFamily="50" charset="-128"/>
              </a:rPr>
              <a:t>5</a:t>
            </a:r>
            <a:r>
              <a:rPr kumimoji="1" lang="ja-JP" altLang="en-US" dirty="0">
                <a:solidFill>
                  <a:schemeClr val="tx1"/>
                </a:solidFill>
                <a:latin typeface="BIZ UDPゴシック" panose="020B0400000000000000" pitchFamily="50" charset="-128"/>
                <a:ea typeface="BIZ UDPゴシック" panose="020B0400000000000000" pitchFamily="50" charset="-128"/>
              </a:rPr>
              <a:t>月にロンドンで開かれた講演会で、ビクター・ゴダード元帥は注目すべき発言を行った。</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a:t>
            </a:r>
            <a:r>
              <a:rPr lang="en-US" altLang="ja-JP" dirty="0">
                <a:solidFill>
                  <a:schemeClr val="tx1"/>
                </a:solidFill>
                <a:latin typeface="BIZ UDPゴシック" panose="020B0400000000000000" pitchFamily="50" charset="-128"/>
                <a:ea typeface="BIZ UDPゴシック" panose="020B0400000000000000" pitchFamily="50" charset="-128"/>
              </a:rPr>
              <a:t>UFO</a:t>
            </a:r>
            <a:r>
              <a:rPr lang="ja-JP" altLang="en-US" dirty="0">
                <a:solidFill>
                  <a:schemeClr val="tx1"/>
                </a:solidFill>
                <a:latin typeface="BIZ UDPゴシック" panose="020B0400000000000000" pitchFamily="50" charset="-128"/>
                <a:ea typeface="BIZ UDPゴシック" panose="020B0400000000000000" pitchFamily="50" charset="-128"/>
              </a:rPr>
              <a:t>操縦者のついのあるものは、地球以外の惑星の擬似物質的な住人だとするのが常識的なのかもしれませんが、論理的には必ずしもそうでなければならないわけではありません。</a:t>
            </a:r>
            <a:endParaRPr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といいますのは、もしも</a:t>
            </a:r>
            <a:r>
              <a:rPr lang="en-US" altLang="ja-JP" dirty="0">
                <a:solidFill>
                  <a:schemeClr val="tx1"/>
                </a:solidFill>
                <a:latin typeface="BIZ UDPゴシック" panose="020B0400000000000000" pitchFamily="50" charset="-128"/>
                <a:ea typeface="BIZ UDPゴシック" panose="020B0400000000000000" pitchFamily="50" charset="-128"/>
              </a:rPr>
              <a:t>UFO</a:t>
            </a:r>
            <a:r>
              <a:rPr lang="ja-JP" altLang="en-US" dirty="0">
                <a:solidFill>
                  <a:schemeClr val="tx1"/>
                </a:solidFill>
                <a:latin typeface="BIZ UDPゴシック" panose="020B0400000000000000" pitchFamily="50" charset="-128"/>
                <a:ea typeface="BIZ UDPゴシック" panose="020B0400000000000000" pitchFamily="50" charset="-128"/>
              </a:rPr>
              <a:t>の実体が擬似物質的なものだとすれば、</a:t>
            </a:r>
            <a:r>
              <a:rPr lang="en-US" altLang="ja-JP" dirty="0">
                <a:solidFill>
                  <a:schemeClr val="tx1"/>
                </a:solidFill>
                <a:latin typeface="BIZ UDPゴシック" panose="020B0400000000000000" pitchFamily="50" charset="-128"/>
                <a:ea typeface="BIZ UDPゴシック" panose="020B0400000000000000" pitchFamily="50" charset="-128"/>
              </a:rPr>
              <a:t>UFO</a:t>
            </a:r>
            <a:r>
              <a:rPr lang="ja-JP" altLang="en-US" dirty="0">
                <a:solidFill>
                  <a:schemeClr val="tx1"/>
                </a:solidFill>
                <a:latin typeface="BIZ UDPゴシック" panose="020B0400000000000000" pitchFamily="50" charset="-128"/>
                <a:ea typeface="BIZ UDPゴシック" panose="020B0400000000000000" pitchFamily="50" charset="-128"/>
              </a:rPr>
              <a:t>は太陽系内のどこか他の惑星の擬似物質的領域における産物よりも、</a:t>
            </a:r>
            <a:r>
              <a:rPr lang="ja-JP" altLang="en-US" b="1" dirty="0">
                <a:solidFill>
                  <a:srgbClr val="C00000"/>
                </a:solidFill>
                <a:latin typeface="BIZ UDPゴシック" panose="020B0400000000000000" pitchFamily="50" charset="-128"/>
                <a:ea typeface="BIZ UDPゴシック" panose="020B0400000000000000" pitchFamily="50" charset="-128"/>
              </a:rPr>
              <a:t>物質的なわが地球と同じ空間を占める目に見えない世界における産物だとするほうがもっともらしい</a:t>
            </a:r>
            <a:r>
              <a:rPr lang="ja-JP" altLang="en-US" dirty="0">
                <a:solidFill>
                  <a:schemeClr val="tx1"/>
                </a:solidFill>
                <a:latin typeface="BIZ UDPゴシック" panose="020B0400000000000000" pitchFamily="50" charset="-128"/>
                <a:ea typeface="BIZ UDPゴシック" panose="020B0400000000000000" pitchFamily="50" charset="-128"/>
              </a:rPr>
              <a:t>はずだからです。</a:t>
            </a:r>
            <a:endParaRPr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迷いがちな魂がいっぱい住みついている幻覚の星の世界は、その多様な想像的な活動や勧告によってよくしられております。その住人たちのあるものが支配と権力を例証したがっているのかもしれません。他のものは道徳性、霊性、神性等々を申し立てているのです。</a:t>
            </a:r>
            <a:endParaRPr lang="en-US" altLang="ja-JP" dirty="0">
              <a:solidFill>
                <a:schemeClr val="tx1"/>
              </a:solidFill>
              <a:latin typeface="BIZ UDPゴシック" panose="020B0400000000000000" pitchFamily="50" charset="-128"/>
              <a:ea typeface="BIZ UDPゴシック" panose="020B0400000000000000" pitchFamily="50" charset="-128"/>
            </a:endParaRPr>
          </a:p>
          <a:p>
            <a:r>
              <a:rPr lang="ja-JP" altLang="en-US" dirty="0">
                <a:solidFill>
                  <a:schemeClr val="tx1"/>
                </a:solidFill>
                <a:latin typeface="BIZ UDPゴシック" panose="020B0400000000000000" pitchFamily="50" charset="-128"/>
                <a:ea typeface="BIZ UDPゴシック" panose="020B0400000000000000" pitchFamily="50" charset="-128"/>
              </a:rPr>
              <a:t>これらの、人間の意識を呼び起こす星の世界の説明者たちはみな誠実なのでしょうが、だぶん彼らのテーゼの多くはある特殊な、おそらくはむかしの化身についての妄想を広げるため、あるいは長くつづいてきたて、いまもつづいている物質的進歩を促す技術的刺激をほしいままにするため、あるいはそれがもつ魔性のゆえに騙されやすい人をおどろかしてこまらせるだけのために組み立てられいるのであります。</a:t>
            </a:r>
            <a:endParaRPr lang="en-US" altLang="ja-JP" dirty="0">
              <a:solidFill>
                <a:schemeClr val="tx1"/>
              </a:solidFill>
              <a:latin typeface="BIZ UDPゴシック" panose="020B0400000000000000" pitchFamily="50" charset="-128"/>
              <a:ea typeface="BIZ UDPゴシック" panose="020B0400000000000000" pitchFamily="50" charset="-128"/>
            </a:endParaRPr>
          </a:p>
        </p:txBody>
      </p:sp>
      <p:sp>
        <p:nvSpPr>
          <p:cNvPr id="5" name="四角形: 角を丸くする 4">
            <a:extLst>
              <a:ext uri="{FF2B5EF4-FFF2-40B4-BE49-F238E27FC236}">
                <a16:creationId xmlns:a16="http://schemas.microsoft.com/office/drawing/2014/main" id="{3DBB021D-40D9-7FD8-6206-B64D753B1341}"/>
              </a:ext>
            </a:extLst>
          </p:cNvPr>
          <p:cNvSpPr/>
          <p:nvPr/>
        </p:nvSpPr>
        <p:spPr>
          <a:xfrm>
            <a:off x="253463" y="5819458"/>
            <a:ext cx="11736405" cy="791184"/>
          </a:xfrm>
          <a:prstGeom prst="roundRect">
            <a:avLst>
              <a:gd name="adj" fmla="val 13988"/>
            </a:avLst>
          </a:prstGeom>
          <a:solidFill>
            <a:schemeClr val="accent4">
              <a:lumMod val="20000"/>
              <a:lumOff val="80000"/>
            </a:schemeClr>
          </a:solidFill>
          <a:ln w="6350">
            <a:solidFill>
              <a:srgbClr val="00B0F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BIZ UDPゴシック" panose="020B0400000000000000" pitchFamily="50" charset="-128"/>
                <a:ea typeface="BIZ UDPゴシック" panose="020B0400000000000000" pitchFamily="50" charset="-128"/>
              </a:rPr>
              <a:t>要するに、ビクター卿は</a:t>
            </a:r>
            <a:r>
              <a:rPr lang="en-US" altLang="ja-JP" dirty="0">
                <a:solidFill>
                  <a:schemeClr val="tx1"/>
                </a:solidFill>
                <a:latin typeface="BIZ UDPゴシック" panose="020B0400000000000000" pitchFamily="50" charset="-128"/>
                <a:ea typeface="BIZ UDPゴシック" panose="020B0400000000000000" pitchFamily="50" charset="-128"/>
              </a:rPr>
              <a:t>UFO</a:t>
            </a:r>
            <a:r>
              <a:rPr lang="ja-JP" altLang="en-US" dirty="0">
                <a:solidFill>
                  <a:schemeClr val="tx1"/>
                </a:solidFill>
                <a:latin typeface="BIZ UDPゴシック" panose="020B0400000000000000" pitchFamily="50" charset="-128"/>
                <a:ea typeface="BIZ UDPゴシック" panose="020B0400000000000000" pitchFamily="50" charset="-128"/>
              </a:rPr>
              <a:t>現象はほんとうはびっくりするほど壮大なペテン、いつも人類を脅かし、混乱させ、誤らせることで満足している、目に見えない存在によって行われているジョークなのだ、と言っているのである。</a:t>
            </a:r>
            <a:endParaRPr lang="en-US" altLang="ja-JP" dirty="0">
              <a:solidFill>
                <a:schemeClr val="tx1"/>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C34D5DCA-B779-DBA2-552C-792942BAC8AE}"/>
              </a:ext>
            </a:extLst>
          </p:cNvPr>
          <p:cNvSpPr txBox="1"/>
          <p:nvPr/>
        </p:nvSpPr>
        <p:spPr>
          <a:xfrm>
            <a:off x="4122819" y="6651057"/>
            <a:ext cx="4061861" cy="261610"/>
          </a:xfrm>
          <a:prstGeom prst="rect">
            <a:avLst/>
          </a:prstGeom>
          <a:noFill/>
        </p:spPr>
        <p:txBody>
          <a:bodyPr wrap="square" rtlCol="0">
            <a:spAutoFit/>
          </a:bodyPr>
          <a:lstStyle/>
          <a:p>
            <a:r>
              <a:rPr kumimoji="1" lang="en-US" altLang="ja-JP" sz="1050" dirty="0">
                <a:solidFill>
                  <a:srgbClr val="FF0000"/>
                </a:solidFill>
                <a:latin typeface="BIZ UDPゴシック" panose="020B0400000000000000" pitchFamily="50" charset="-128"/>
                <a:ea typeface="BIZ UDPゴシック" panose="020B0400000000000000" pitchFamily="50" charset="-128"/>
              </a:rPr>
              <a:t>『</a:t>
            </a:r>
            <a:r>
              <a:rPr kumimoji="1" lang="ja-JP" altLang="en-US" sz="1050" dirty="0">
                <a:solidFill>
                  <a:srgbClr val="FF0000"/>
                </a:solidFill>
                <a:latin typeface="BIZ UDPゴシック" panose="020B0400000000000000" pitchFamily="50" charset="-128"/>
                <a:ea typeface="BIZ UDPゴシック" panose="020B0400000000000000" pitchFamily="50" charset="-128"/>
              </a:rPr>
              <a:t>彼らはあまりにも知りすぎた</a:t>
            </a:r>
            <a:r>
              <a:rPr kumimoji="1" lang="en-US" altLang="ja-JP" sz="1050" dirty="0">
                <a:solidFill>
                  <a:srgbClr val="FF0000"/>
                </a:solidFill>
                <a:latin typeface="BIZ UDPゴシック" panose="020B0400000000000000" pitchFamily="50" charset="-128"/>
                <a:ea typeface="BIZ UDPゴシック" panose="020B0400000000000000" pitchFamily="50" charset="-128"/>
              </a:rPr>
              <a:t>』140</a:t>
            </a:r>
            <a:r>
              <a:rPr kumimoji="1" lang="ja-JP" altLang="en-US" sz="1050" dirty="0">
                <a:solidFill>
                  <a:srgbClr val="FF0000"/>
                </a:solidFill>
                <a:latin typeface="BIZ UDPゴシック" panose="020B0400000000000000" pitchFamily="50" charset="-128"/>
                <a:ea typeface="BIZ UDPゴシック" panose="020B0400000000000000" pitchFamily="50" charset="-128"/>
              </a:rPr>
              <a:t>ページから</a:t>
            </a:r>
            <a:r>
              <a:rPr kumimoji="1" lang="en-US" altLang="ja-JP" sz="1050" dirty="0">
                <a:solidFill>
                  <a:srgbClr val="FF0000"/>
                </a:solidFill>
                <a:latin typeface="BIZ UDPゴシック" panose="020B0400000000000000" pitchFamily="50" charset="-128"/>
                <a:ea typeface="BIZ UDPゴシック" panose="020B0400000000000000" pitchFamily="50" charset="-128"/>
              </a:rPr>
              <a:t>141</a:t>
            </a:r>
            <a:r>
              <a:rPr kumimoji="1" lang="ja-JP" altLang="en-US" sz="1050" dirty="0">
                <a:solidFill>
                  <a:srgbClr val="FF0000"/>
                </a:solidFill>
                <a:latin typeface="BIZ UDPゴシック" panose="020B0400000000000000" pitchFamily="50" charset="-128"/>
                <a:ea typeface="BIZ UDPゴシック" panose="020B0400000000000000" pitchFamily="50" charset="-128"/>
              </a:rPr>
              <a:t>ページ転載</a:t>
            </a:r>
          </a:p>
        </p:txBody>
      </p:sp>
    </p:spTree>
    <p:extLst>
      <p:ext uri="{BB962C8B-B14F-4D97-AF65-F5344CB8AC3E}">
        <p14:creationId xmlns:p14="http://schemas.microsoft.com/office/powerpoint/2010/main" val="3186929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国防授権法＠</a:t>
            </a:r>
            <a:r>
              <a:rPr kumimoji="1" lang="en-US" altLang="ja-JP" sz="2400" b="1" dirty="0">
                <a:latin typeface="BIZ UDPゴシック" panose="020B0400000000000000" pitchFamily="50" charset="-128"/>
                <a:ea typeface="BIZ UDPゴシック" panose="020B0400000000000000" pitchFamily="50" charset="-128"/>
              </a:rPr>
              <a:t>UAP</a:t>
            </a:r>
            <a:r>
              <a:rPr kumimoji="1" lang="ja-JP" altLang="en-US" sz="2400" b="1" dirty="0">
                <a:latin typeface="BIZ UDPゴシック" panose="020B0400000000000000" pitchFamily="50" charset="-128"/>
                <a:ea typeface="BIZ UDPゴシック" panose="020B0400000000000000" pitchFamily="50" charset="-128"/>
              </a:rPr>
              <a:t>情報公開法</a:t>
            </a:r>
          </a:p>
        </p:txBody>
      </p:sp>
      <p:sp>
        <p:nvSpPr>
          <p:cNvPr id="3" name="テキスト ボックス 2">
            <a:extLst>
              <a:ext uri="{FF2B5EF4-FFF2-40B4-BE49-F238E27FC236}">
                <a16:creationId xmlns:a16="http://schemas.microsoft.com/office/drawing/2014/main" id="{DA52DDB8-8631-5680-D543-0786784E7BC5}"/>
              </a:ext>
            </a:extLst>
          </p:cNvPr>
          <p:cNvSpPr txBox="1"/>
          <p:nvPr/>
        </p:nvSpPr>
        <p:spPr>
          <a:xfrm>
            <a:off x="211667" y="1082118"/>
            <a:ext cx="11768666" cy="2985433"/>
          </a:xfrm>
          <a:prstGeom prst="rect">
            <a:avLst/>
          </a:prstGeom>
          <a:solidFill>
            <a:schemeClr val="accent4">
              <a:lumMod val="40000"/>
              <a:lumOff val="60000"/>
            </a:schemeClr>
          </a:solidFill>
        </p:spPr>
        <p:txBody>
          <a:bodyPr wrap="square">
            <a:spAutoFit/>
          </a:bodyPr>
          <a:lstStyle/>
          <a:p>
            <a:pPr algn="ctr"/>
            <a:r>
              <a:rPr lang="en-US" altLang="ja-JP" sz="2800" dirty="0">
                <a:latin typeface="HGP創英ﾌﾟﾚｾﾞﾝｽEB" panose="02020800000000000000" pitchFamily="18" charset="-128"/>
                <a:ea typeface="HGP創英ﾌﾟﾚｾﾞﾝｽEB" panose="02020800000000000000" pitchFamily="18" charset="-128"/>
              </a:rPr>
              <a:t>Subtitle C-Unidentified Anomalous Phenomena</a:t>
            </a:r>
          </a:p>
          <a:p>
            <a:endParaRPr lang="en-US" altLang="ja-JP" sz="2000" dirty="0">
              <a:latin typeface="HGP創英ﾌﾟﾚｾﾞﾝｽEB" panose="02020800000000000000" pitchFamily="18" charset="-128"/>
              <a:ea typeface="HGP創英ﾌﾟﾚｾﾞﾝｽEB" panose="02020800000000000000" pitchFamily="18" charset="-128"/>
            </a:endParaRPr>
          </a:p>
          <a:p>
            <a:r>
              <a:rPr lang="en-US" altLang="ja-JP" sz="2000" b="1" dirty="0">
                <a:latin typeface="HGP創英ﾌﾟﾚｾﾞﾝｽEB" panose="02020800000000000000" pitchFamily="18" charset="-128"/>
                <a:ea typeface="HGP創英ﾌﾟﾚｾﾞﾝｽEB" panose="02020800000000000000" pitchFamily="18" charset="-128"/>
              </a:rPr>
              <a:t>Sec. 1841 Unidentified anomalous phenomena records collection at the National Archives and Records Administration.</a:t>
            </a:r>
          </a:p>
          <a:p>
            <a:endParaRPr lang="en-US" altLang="ja-JP" sz="2000" b="1" dirty="0">
              <a:latin typeface="HGP創英ﾌﾟﾚｾﾞﾝｽEB" panose="02020800000000000000" pitchFamily="18" charset="-128"/>
              <a:ea typeface="HGP創英ﾌﾟﾚｾﾞﾝｽEB" panose="02020800000000000000" pitchFamily="18" charset="-128"/>
            </a:endParaRPr>
          </a:p>
          <a:p>
            <a:r>
              <a:rPr lang="en-US" altLang="ja-JP" sz="2000" b="1" dirty="0">
                <a:latin typeface="HGP創英ﾌﾟﾚｾﾞﾝｽEB" panose="02020800000000000000" pitchFamily="18" charset="-128"/>
                <a:ea typeface="HGP創英ﾌﾟﾚｾﾞﾝｽEB" panose="02020800000000000000" pitchFamily="18" charset="-128"/>
              </a:rPr>
              <a:t>Sec. 1842 Review, identification, transmission to the National Archives, and public disclosure of unidentified anomalous phenomena records by </a:t>
            </a:r>
            <a:r>
              <a:rPr lang="en-US" altLang="ja-JP" sz="2000" b="1" dirty="0" err="1">
                <a:latin typeface="HGP創英ﾌﾟﾚｾﾞﾝｽEB" panose="02020800000000000000" pitchFamily="18" charset="-128"/>
                <a:ea typeface="HGP創英ﾌﾟﾚｾﾞﾝｽEB" panose="02020800000000000000" pitchFamily="18" charset="-128"/>
              </a:rPr>
              <a:t>goverment</a:t>
            </a:r>
            <a:r>
              <a:rPr lang="en-US" altLang="ja-JP" sz="2000" b="1" dirty="0">
                <a:latin typeface="HGP創英ﾌﾟﾚｾﾞﾝｽEB" panose="02020800000000000000" pitchFamily="18" charset="-128"/>
                <a:ea typeface="HGP創英ﾌﾟﾚｾﾞﾝｽEB" panose="02020800000000000000" pitchFamily="18" charset="-128"/>
              </a:rPr>
              <a:t> offices.</a:t>
            </a:r>
          </a:p>
          <a:p>
            <a:endParaRPr lang="en-US" altLang="ja-JP" sz="2000" b="1" dirty="0">
              <a:latin typeface="HGP創英ﾌﾟﾚｾﾞﾝｽEB" panose="02020800000000000000" pitchFamily="18" charset="-128"/>
              <a:ea typeface="HGP創英ﾌﾟﾚｾﾞﾝｽEB" panose="02020800000000000000" pitchFamily="18" charset="-128"/>
            </a:endParaRPr>
          </a:p>
          <a:p>
            <a:r>
              <a:rPr lang="en-US" altLang="ja-JP" sz="2000" b="1" dirty="0">
                <a:latin typeface="HGP創英ﾌﾟﾚｾﾞﾝｽEB" panose="02020800000000000000" pitchFamily="18" charset="-128"/>
                <a:ea typeface="HGP創英ﾌﾟﾚｾﾞﾝｽEB" panose="02020800000000000000" pitchFamily="18" charset="-128"/>
              </a:rPr>
              <a:t>Sec 1843 Grounds for postponement of public disclosure of unidentified anomalous phenomena records.</a:t>
            </a:r>
            <a:endParaRPr lang="ja-JP" altLang="en-US" sz="2000" b="1" dirty="0">
              <a:latin typeface="HGP創英ﾌﾟﾚｾﾞﾝｽEB" panose="02020800000000000000" pitchFamily="18" charset="-128"/>
              <a:ea typeface="HGP創英ﾌﾟﾚｾﾞﾝｽEB" panose="02020800000000000000" pitchFamily="18" charset="-128"/>
            </a:endParaRPr>
          </a:p>
        </p:txBody>
      </p:sp>
      <p:pic>
        <p:nvPicPr>
          <p:cNvPr id="10" name="Picture 4" descr="UFOのイラスト">
            <a:extLst>
              <a:ext uri="{FF2B5EF4-FFF2-40B4-BE49-F238E27FC236}">
                <a16:creationId xmlns:a16="http://schemas.microsoft.com/office/drawing/2014/main" id="{B036415F-9EB2-4050-7C8B-D20B1FB5C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3572">
            <a:off x="708105" y="492406"/>
            <a:ext cx="1577968" cy="124264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4ABCBE1-3CA0-63EA-A5F3-C1A7C9349A06}"/>
              </a:ext>
            </a:extLst>
          </p:cNvPr>
          <p:cNvSpPr txBox="1"/>
          <p:nvPr/>
        </p:nvSpPr>
        <p:spPr>
          <a:xfrm>
            <a:off x="211667" y="4346951"/>
            <a:ext cx="11768666" cy="2185214"/>
          </a:xfrm>
          <a:prstGeom prst="rect">
            <a:avLst/>
          </a:prstGeom>
          <a:noFill/>
        </p:spPr>
        <p:txBody>
          <a:bodyPr wrap="square">
            <a:spAutoFit/>
          </a:bodyPr>
          <a:lstStyle/>
          <a:p>
            <a:r>
              <a:rPr lang="ja-JP" altLang="en-US" sz="2000" b="1" i="0" dirty="0">
                <a:solidFill>
                  <a:srgbClr val="08131A"/>
                </a:solidFill>
                <a:effectLst/>
                <a:latin typeface="BIZ UDPゴシック" panose="020B0400000000000000" pitchFamily="50" charset="-128"/>
                <a:ea typeface="BIZ UDPゴシック" panose="020B0400000000000000" pitchFamily="50" charset="-128"/>
              </a:rPr>
              <a:t>★国防授権法の</a:t>
            </a:r>
            <a:r>
              <a:rPr lang="en-US" altLang="ja-JP" sz="2000" b="1" i="0" dirty="0">
                <a:solidFill>
                  <a:srgbClr val="08131A"/>
                </a:solidFill>
                <a:effectLst/>
                <a:latin typeface="BIZ UDPゴシック" panose="020B0400000000000000" pitchFamily="50" charset="-128"/>
                <a:ea typeface="BIZ UDPゴシック" panose="020B0400000000000000" pitchFamily="50" charset="-128"/>
              </a:rPr>
              <a:t>UAP </a:t>
            </a:r>
            <a:r>
              <a:rPr lang="ja-JP" altLang="en-US" sz="2000" b="1" i="0" dirty="0">
                <a:solidFill>
                  <a:srgbClr val="08131A"/>
                </a:solidFill>
                <a:effectLst/>
                <a:latin typeface="BIZ UDPゴシック" panose="020B0400000000000000" pitchFamily="50" charset="-128"/>
                <a:ea typeface="BIZ UDPゴシック" panose="020B0400000000000000" pitchFamily="50" charset="-128"/>
              </a:rPr>
              <a:t>条項には議会で承認された条項が削除されている、との指摘がなされている。</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 </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endParaRPr lang="en-US" altLang="ja-JP" sz="1600" dirty="0">
              <a:solidFill>
                <a:srgbClr val="08131A"/>
              </a:solidFill>
              <a:latin typeface="BIZ UDPゴシック" panose="020B0400000000000000" pitchFamily="50" charset="-128"/>
              <a:ea typeface="BIZ UDPゴシック" panose="020B0400000000000000" pitchFamily="50" charset="-128"/>
            </a:endParaRPr>
          </a:p>
          <a:p>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■行政府機関や民間企業からの</a:t>
            </a:r>
            <a:r>
              <a:rPr lang="ja-JP" altLang="en-US" sz="2000" b="1" i="0" dirty="0">
                <a:solidFill>
                  <a:srgbClr val="C00000"/>
                </a:solidFill>
                <a:effectLst/>
                <a:latin typeface="BIZ UDPゴシック" panose="020B0400000000000000" pitchFamily="50" charset="-128"/>
                <a:ea typeface="BIZ UDPゴシック" panose="020B0400000000000000" pitchFamily="50" charset="-128"/>
              </a:rPr>
              <a:t>情報の移転を強制する召喚権限を持つ独立審査委員会</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の条項が削除</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2000" dirty="0">
                <a:solidFill>
                  <a:srgbClr val="08131A"/>
                </a:solidFill>
                <a:latin typeface="BIZ UDPゴシック" panose="020B0400000000000000" pitchFamily="50" charset="-128"/>
                <a:ea typeface="BIZ UDPゴシック" panose="020B0400000000000000" pitchFamily="50" charset="-128"/>
              </a:rPr>
              <a:t>■</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25</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年よりも新しい情報は、その決定を覆すことができる組織が存在しないため、その情報を所有する機関、たとえば国防情報局（</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DIA</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）や中央情報局（</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CIA</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）によって保留される可能性がある。</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2000" dirty="0">
                <a:solidFill>
                  <a:srgbClr val="08131A"/>
                </a:solidFill>
                <a:latin typeface="BIZ UDPゴシック" panose="020B0400000000000000" pitchFamily="50" charset="-128"/>
                <a:ea typeface="BIZ UDPゴシック" panose="020B0400000000000000" pitchFamily="50" charset="-128"/>
              </a:rPr>
              <a:t>■</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民間の航空宇宙防衛請負業者の手に渡っている</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UAP</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技術の政府への返還を義務付ける</a:t>
            </a:r>
            <a:r>
              <a:rPr lang="ja-JP" altLang="en-US" sz="2000" b="1" i="0" dirty="0">
                <a:solidFill>
                  <a:srgbClr val="C00000"/>
                </a:solidFill>
                <a:effectLst/>
                <a:latin typeface="BIZ UDPゴシック" panose="020B0400000000000000" pitchFamily="50" charset="-128"/>
                <a:ea typeface="BIZ UDPゴシック" panose="020B0400000000000000" pitchFamily="50" charset="-128"/>
              </a:rPr>
              <a:t>エミネント・ドメイン条項</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が削除されている。</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4307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60EB1B66-9E95-3328-927B-019391ABD101}"/>
              </a:ext>
            </a:extLst>
          </p:cNvPr>
          <p:cNvPicPr>
            <a:picLocks noChangeAspect="1"/>
          </p:cNvPicPr>
          <p:nvPr/>
        </p:nvPicPr>
        <p:blipFill>
          <a:blip r:embed="rId2"/>
          <a:stretch>
            <a:fillRect/>
          </a:stretch>
        </p:blipFill>
        <p:spPr>
          <a:xfrm>
            <a:off x="6882410" y="0"/>
            <a:ext cx="4645099" cy="6858000"/>
          </a:xfrm>
          <a:prstGeom prst="rect">
            <a:avLst/>
          </a:prstGeom>
        </p:spPr>
      </p:pic>
      <p:pic>
        <p:nvPicPr>
          <p:cNvPr id="6" name="図 5">
            <a:extLst>
              <a:ext uri="{FF2B5EF4-FFF2-40B4-BE49-F238E27FC236}">
                <a16:creationId xmlns:a16="http://schemas.microsoft.com/office/drawing/2014/main" id="{606112AD-8678-72E6-C8AE-D358E9DBD276}"/>
              </a:ext>
            </a:extLst>
          </p:cNvPr>
          <p:cNvPicPr>
            <a:picLocks noChangeAspect="1"/>
          </p:cNvPicPr>
          <p:nvPr/>
        </p:nvPicPr>
        <p:blipFill>
          <a:blip r:embed="rId3"/>
          <a:stretch>
            <a:fillRect/>
          </a:stretch>
        </p:blipFill>
        <p:spPr>
          <a:xfrm>
            <a:off x="941815" y="0"/>
            <a:ext cx="4909056" cy="6858000"/>
          </a:xfrm>
          <a:prstGeom prst="rect">
            <a:avLst/>
          </a:prstGeom>
        </p:spPr>
      </p:pic>
      <p:sp>
        <p:nvSpPr>
          <p:cNvPr id="4" name="テキスト ボックス 3">
            <a:extLst>
              <a:ext uri="{FF2B5EF4-FFF2-40B4-BE49-F238E27FC236}">
                <a16:creationId xmlns:a16="http://schemas.microsoft.com/office/drawing/2014/main" id="{0E4EE492-373B-D2D5-E584-7E2064383077}"/>
              </a:ext>
            </a:extLst>
          </p:cNvPr>
          <p:cNvSpPr txBox="1"/>
          <p:nvPr/>
        </p:nvSpPr>
        <p:spPr>
          <a:xfrm rot="5400000">
            <a:off x="8716771" y="3365064"/>
            <a:ext cx="6466115" cy="338554"/>
          </a:xfrm>
          <a:prstGeom prst="rect">
            <a:avLst/>
          </a:prstGeom>
          <a:noFill/>
        </p:spPr>
        <p:txBody>
          <a:bodyPr wrap="square">
            <a:spAutoFit/>
          </a:bodyPr>
          <a:lstStyle/>
          <a:p>
            <a:pPr algn="ctr"/>
            <a:r>
              <a:rPr lang="en-US" altLang="ja-JP" sz="1600" dirty="0">
                <a:solidFill>
                  <a:srgbClr val="C00000"/>
                </a:solidFill>
                <a:latin typeface="Adobe Devanagari" panose="02040503050201020203" pitchFamily="18" charset="0"/>
                <a:cs typeface="Adobe Devanagari" panose="02040503050201020203" pitchFamily="18" charset="0"/>
              </a:rPr>
              <a:t>https://www.democrats.senate.gov/imo/media/doc/uap_amendment.pdf</a:t>
            </a:r>
            <a:endParaRPr lang="ja-JP" altLang="en-US" sz="1600" dirty="0">
              <a:solidFill>
                <a:srgbClr val="C00000"/>
              </a:solidFill>
              <a:latin typeface="Adobe Devanagari" panose="02040503050201020203" pitchFamily="18" charset="0"/>
              <a:cs typeface="Adobe Devanagari" panose="02040503050201020203" pitchFamily="18" charset="0"/>
            </a:endParaRPr>
          </a:p>
        </p:txBody>
      </p:sp>
      <p:pic>
        <p:nvPicPr>
          <p:cNvPr id="9" name="図 8">
            <a:extLst>
              <a:ext uri="{FF2B5EF4-FFF2-40B4-BE49-F238E27FC236}">
                <a16:creationId xmlns:a16="http://schemas.microsoft.com/office/drawing/2014/main" id="{D3060513-5320-D218-39F6-3A8706C99BE4}"/>
              </a:ext>
            </a:extLst>
          </p:cNvPr>
          <p:cNvPicPr>
            <a:picLocks noChangeAspect="1"/>
          </p:cNvPicPr>
          <p:nvPr/>
        </p:nvPicPr>
        <p:blipFill>
          <a:blip r:embed="rId4"/>
          <a:stretch>
            <a:fillRect/>
          </a:stretch>
        </p:blipFill>
        <p:spPr>
          <a:xfrm>
            <a:off x="242171" y="5619227"/>
            <a:ext cx="1148171" cy="1148171"/>
          </a:xfrm>
          <a:prstGeom prst="rect">
            <a:avLst/>
          </a:prstGeom>
        </p:spPr>
      </p:pic>
      <p:sp>
        <p:nvSpPr>
          <p:cNvPr id="14" name="正方形/長方形 13">
            <a:extLst>
              <a:ext uri="{FF2B5EF4-FFF2-40B4-BE49-F238E27FC236}">
                <a16:creationId xmlns:a16="http://schemas.microsoft.com/office/drawing/2014/main" id="{B3153D39-7BD5-16C7-0875-CE1E142CF5C9}"/>
              </a:ext>
            </a:extLst>
          </p:cNvPr>
          <p:cNvSpPr/>
          <p:nvPr/>
        </p:nvSpPr>
        <p:spPr>
          <a:xfrm>
            <a:off x="7071359" y="1149531"/>
            <a:ext cx="4178825" cy="94923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FEA7C7-1F3F-B6C5-4A2E-14E4B18F5694}"/>
              </a:ext>
            </a:extLst>
          </p:cNvPr>
          <p:cNvSpPr txBox="1"/>
          <p:nvPr/>
        </p:nvSpPr>
        <p:spPr>
          <a:xfrm>
            <a:off x="242171" y="119186"/>
            <a:ext cx="2234329" cy="369332"/>
          </a:xfrm>
          <a:prstGeom prst="rect">
            <a:avLst/>
          </a:prstGeom>
          <a:solidFill>
            <a:srgbClr val="FFFF00"/>
          </a:solidFill>
        </p:spPr>
        <p:txBody>
          <a:bodyPr wrap="square" rtlCol="0">
            <a:spAutoFit/>
          </a:bodyPr>
          <a:lstStyle/>
          <a:p>
            <a:pPr algn="ctr"/>
            <a:r>
              <a:rPr kumimoji="1" lang="en-US" altLang="ja-JP" dirty="0">
                <a:solidFill>
                  <a:srgbClr val="C00000"/>
                </a:solidFill>
                <a:latin typeface="BIZ UDPゴシック" panose="020B0400000000000000" pitchFamily="50" charset="-128"/>
                <a:ea typeface="BIZ UDPゴシック" panose="020B0400000000000000" pitchFamily="50" charset="-128"/>
              </a:rPr>
              <a:t>UAP</a:t>
            </a:r>
            <a:r>
              <a:rPr kumimoji="1" lang="ja-JP" altLang="en-US" dirty="0">
                <a:solidFill>
                  <a:srgbClr val="C00000"/>
                </a:solidFill>
                <a:latin typeface="BIZ UDPゴシック" panose="020B0400000000000000" pitchFamily="50" charset="-128"/>
                <a:ea typeface="BIZ UDPゴシック" panose="020B0400000000000000" pitchFamily="50" charset="-128"/>
              </a:rPr>
              <a:t>法案の素案</a:t>
            </a:r>
          </a:p>
        </p:txBody>
      </p:sp>
    </p:spTree>
    <p:extLst>
      <p:ext uri="{BB962C8B-B14F-4D97-AF65-F5344CB8AC3E}">
        <p14:creationId xmlns:p14="http://schemas.microsoft.com/office/powerpoint/2010/main" val="1885368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5BB5A0E-21AF-48CF-FA55-587AA8E720BE}"/>
              </a:ext>
            </a:extLst>
          </p:cNvPr>
          <p:cNvPicPr>
            <a:picLocks noChangeAspect="1"/>
          </p:cNvPicPr>
          <p:nvPr/>
        </p:nvPicPr>
        <p:blipFill>
          <a:blip r:embed="rId2"/>
          <a:stretch>
            <a:fillRect/>
          </a:stretch>
        </p:blipFill>
        <p:spPr>
          <a:xfrm>
            <a:off x="3211955" y="0"/>
            <a:ext cx="5768089" cy="6858000"/>
          </a:xfrm>
          <a:prstGeom prst="rect">
            <a:avLst/>
          </a:prstGeom>
        </p:spPr>
      </p:pic>
      <p:sp>
        <p:nvSpPr>
          <p:cNvPr id="4" name="テキスト ボックス 3">
            <a:extLst>
              <a:ext uri="{FF2B5EF4-FFF2-40B4-BE49-F238E27FC236}">
                <a16:creationId xmlns:a16="http://schemas.microsoft.com/office/drawing/2014/main" id="{0E4EE492-373B-D2D5-E584-7E2064383077}"/>
              </a:ext>
            </a:extLst>
          </p:cNvPr>
          <p:cNvSpPr txBox="1"/>
          <p:nvPr/>
        </p:nvSpPr>
        <p:spPr>
          <a:xfrm rot="5400000">
            <a:off x="8718056" y="3366348"/>
            <a:ext cx="6463546" cy="338554"/>
          </a:xfrm>
          <a:prstGeom prst="rect">
            <a:avLst/>
          </a:prstGeom>
          <a:noFill/>
        </p:spPr>
        <p:txBody>
          <a:bodyPr wrap="square">
            <a:spAutoFit/>
          </a:bodyPr>
          <a:lstStyle/>
          <a:p>
            <a:r>
              <a:rPr lang="en-US" altLang="ja-JP" sz="1600" dirty="0">
                <a:solidFill>
                  <a:srgbClr val="C00000"/>
                </a:solidFill>
                <a:latin typeface="Adobe Devanagari" panose="02040503050201020203" pitchFamily="18" charset="0"/>
                <a:cs typeface="Adobe Devanagari" panose="02040503050201020203" pitchFamily="18" charset="0"/>
              </a:rPr>
              <a:t>https://www.democrats.senate.gov/imo/media/doc/uap_amendment.pdf</a:t>
            </a:r>
            <a:endParaRPr lang="ja-JP" altLang="en-US" sz="1600" dirty="0">
              <a:solidFill>
                <a:srgbClr val="C00000"/>
              </a:solidFill>
              <a:latin typeface="Adobe Devanagari" panose="02040503050201020203" pitchFamily="18" charset="0"/>
              <a:cs typeface="Adobe Devanagari" panose="02040503050201020203" pitchFamily="18" charset="0"/>
            </a:endParaRPr>
          </a:p>
        </p:txBody>
      </p:sp>
      <p:pic>
        <p:nvPicPr>
          <p:cNvPr id="9" name="図 8">
            <a:extLst>
              <a:ext uri="{FF2B5EF4-FFF2-40B4-BE49-F238E27FC236}">
                <a16:creationId xmlns:a16="http://schemas.microsoft.com/office/drawing/2014/main" id="{D3060513-5320-D218-39F6-3A8706C99BE4}"/>
              </a:ext>
            </a:extLst>
          </p:cNvPr>
          <p:cNvPicPr>
            <a:picLocks noChangeAspect="1"/>
          </p:cNvPicPr>
          <p:nvPr/>
        </p:nvPicPr>
        <p:blipFill>
          <a:blip r:embed="rId3"/>
          <a:stretch>
            <a:fillRect/>
          </a:stretch>
        </p:blipFill>
        <p:spPr>
          <a:xfrm>
            <a:off x="242171" y="5619227"/>
            <a:ext cx="1148171" cy="1148171"/>
          </a:xfrm>
          <a:prstGeom prst="rect">
            <a:avLst/>
          </a:prstGeom>
        </p:spPr>
      </p:pic>
      <p:sp>
        <p:nvSpPr>
          <p:cNvPr id="5" name="正方形/長方形 4">
            <a:extLst>
              <a:ext uri="{FF2B5EF4-FFF2-40B4-BE49-F238E27FC236}">
                <a16:creationId xmlns:a16="http://schemas.microsoft.com/office/drawing/2014/main" id="{F09444C8-FF96-8F52-8E46-097A5375CCA9}"/>
              </a:ext>
            </a:extLst>
          </p:cNvPr>
          <p:cNvSpPr/>
          <p:nvPr/>
        </p:nvSpPr>
        <p:spPr>
          <a:xfrm>
            <a:off x="3788227" y="2246811"/>
            <a:ext cx="4763590" cy="345730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DAE0F2F3-B8E0-02F7-2BA0-C69FDF4326D2}"/>
              </a:ext>
            </a:extLst>
          </p:cNvPr>
          <p:cNvSpPr txBox="1"/>
          <p:nvPr/>
        </p:nvSpPr>
        <p:spPr>
          <a:xfrm>
            <a:off x="242171" y="119186"/>
            <a:ext cx="3265202" cy="369332"/>
          </a:xfrm>
          <a:prstGeom prst="rect">
            <a:avLst/>
          </a:prstGeom>
          <a:solidFill>
            <a:srgbClr val="FFFF00"/>
          </a:solidFill>
        </p:spPr>
        <p:txBody>
          <a:bodyPr wrap="square" rtlCol="0">
            <a:spAutoFit/>
          </a:bodyPr>
          <a:lstStyle/>
          <a:p>
            <a:pPr algn="ctr"/>
            <a:r>
              <a:rPr kumimoji="1" lang="en-US" altLang="ja-JP" dirty="0">
                <a:solidFill>
                  <a:srgbClr val="C00000"/>
                </a:solidFill>
                <a:latin typeface="BIZ UDPゴシック" panose="020B0400000000000000" pitchFamily="50" charset="-128"/>
                <a:ea typeface="BIZ UDPゴシック" panose="020B0400000000000000" pitchFamily="50" charset="-128"/>
              </a:rPr>
              <a:t>EMINENT DOMAIN</a:t>
            </a:r>
            <a:r>
              <a:rPr kumimoji="1" lang="ja-JP" altLang="en-US" dirty="0">
                <a:solidFill>
                  <a:srgbClr val="C00000"/>
                </a:solidFill>
                <a:latin typeface="BIZ UDPゴシック" panose="020B0400000000000000" pitchFamily="50" charset="-128"/>
                <a:ea typeface="BIZ UDPゴシック" panose="020B0400000000000000" pitchFamily="50" charset="-128"/>
              </a:rPr>
              <a:t>条項</a:t>
            </a:r>
          </a:p>
        </p:txBody>
      </p:sp>
      <p:sp>
        <p:nvSpPr>
          <p:cNvPr id="6" name="テキスト ボックス 5">
            <a:extLst>
              <a:ext uri="{FF2B5EF4-FFF2-40B4-BE49-F238E27FC236}">
                <a16:creationId xmlns:a16="http://schemas.microsoft.com/office/drawing/2014/main" id="{B5CFDF1A-3E65-3154-CF6A-5BB3363E5744}"/>
              </a:ext>
            </a:extLst>
          </p:cNvPr>
          <p:cNvSpPr txBox="1"/>
          <p:nvPr/>
        </p:nvSpPr>
        <p:spPr>
          <a:xfrm>
            <a:off x="242171" y="607704"/>
            <a:ext cx="3356106"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公共のために私有財産を接収する国の権利</a:t>
            </a:r>
          </a:p>
        </p:txBody>
      </p:sp>
      <p:sp>
        <p:nvSpPr>
          <p:cNvPr id="8" name="テキスト ボックス 7">
            <a:extLst>
              <a:ext uri="{FF2B5EF4-FFF2-40B4-BE49-F238E27FC236}">
                <a16:creationId xmlns:a16="http://schemas.microsoft.com/office/drawing/2014/main" id="{4D4A1421-F9D9-2450-83F2-C07415873F93}"/>
              </a:ext>
            </a:extLst>
          </p:cNvPr>
          <p:cNvSpPr txBox="1"/>
          <p:nvPr/>
        </p:nvSpPr>
        <p:spPr>
          <a:xfrm>
            <a:off x="307759" y="2236301"/>
            <a:ext cx="3224929" cy="1200329"/>
          </a:xfrm>
          <a:prstGeom prst="rect">
            <a:avLst/>
          </a:prstGeom>
          <a:noFill/>
        </p:spPr>
        <p:txBody>
          <a:bodyPr wrap="square">
            <a:spAutoFit/>
          </a:bodyPr>
          <a:lstStyle/>
          <a:p>
            <a:r>
              <a:rPr lang="ja-JP" altLang="en-US" b="1" i="0" dirty="0">
                <a:solidFill>
                  <a:srgbClr val="474747"/>
                </a:solidFill>
                <a:effectLst/>
                <a:latin typeface="BIZ UDP明朝 Medium" panose="02020500000000000000" pitchFamily="18" charset="-128"/>
                <a:ea typeface="BIZ UDP明朝 Medium" panose="02020500000000000000" pitchFamily="18" charset="-128"/>
              </a:rPr>
              <a:t>日本国憲法第</a:t>
            </a:r>
            <a:r>
              <a:rPr lang="en-US" altLang="ja-JP" b="1" i="0" dirty="0">
                <a:solidFill>
                  <a:srgbClr val="474747"/>
                </a:solidFill>
                <a:effectLst/>
                <a:latin typeface="BIZ UDP明朝 Medium" panose="02020500000000000000" pitchFamily="18" charset="-128"/>
                <a:ea typeface="BIZ UDP明朝 Medium" panose="02020500000000000000" pitchFamily="18" charset="-128"/>
              </a:rPr>
              <a:t>29</a:t>
            </a:r>
            <a:r>
              <a:rPr lang="ja-JP" altLang="en-US" b="1" i="0" dirty="0">
                <a:solidFill>
                  <a:srgbClr val="474747"/>
                </a:solidFill>
                <a:effectLst/>
                <a:latin typeface="BIZ UDP明朝 Medium" panose="02020500000000000000" pitchFamily="18" charset="-128"/>
                <a:ea typeface="BIZ UDP明朝 Medium" panose="02020500000000000000" pitchFamily="18" charset="-128"/>
              </a:rPr>
              <a:t>条第</a:t>
            </a:r>
            <a:r>
              <a:rPr lang="en-US" altLang="ja-JP" b="1" i="0" dirty="0">
                <a:solidFill>
                  <a:srgbClr val="474747"/>
                </a:solidFill>
                <a:effectLst/>
                <a:latin typeface="BIZ UDP明朝 Medium" panose="02020500000000000000" pitchFamily="18" charset="-128"/>
                <a:ea typeface="BIZ UDP明朝 Medium" panose="02020500000000000000" pitchFamily="18" charset="-128"/>
              </a:rPr>
              <a:t>3</a:t>
            </a:r>
            <a:r>
              <a:rPr lang="ja-JP" altLang="en-US" b="1" i="0" dirty="0">
                <a:solidFill>
                  <a:srgbClr val="474747"/>
                </a:solidFill>
                <a:effectLst/>
                <a:latin typeface="BIZ UDP明朝 Medium" panose="02020500000000000000" pitchFamily="18" charset="-128"/>
                <a:ea typeface="BIZ UDP明朝 Medium" panose="02020500000000000000" pitchFamily="18" charset="-128"/>
              </a:rPr>
              <a:t>項</a:t>
            </a:r>
            <a:endParaRPr lang="en-US" altLang="ja-JP" b="1" i="0" dirty="0">
              <a:solidFill>
                <a:srgbClr val="474747"/>
              </a:solidFill>
              <a:effectLst/>
              <a:latin typeface="BIZ UDP明朝 Medium" panose="02020500000000000000" pitchFamily="18" charset="-128"/>
              <a:ea typeface="BIZ UDP明朝 Medium" panose="02020500000000000000" pitchFamily="18" charset="-128"/>
            </a:endParaRPr>
          </a:p>
          <a:p>
            <a:r>
              <a:rPr lang="ja-JP" altLang="en-US" b="1" i="0" dirty="0">
                <a:solidFill>
                  <a:srgbClr val="474747"/>
                </a:solidFill>
                <a:effectLst/>
                <a:latin typeface="BIZ UDP明朝 Medium" panose="02020500000000000000" pitchFamily="18" charset="-128"/>
                <a:ea typeface="BIZ UDP明朝 Medium" panose="02020500000000000000" pitchFamily="18" charset="-128"/>
              </a:rPr>
              <a:t>「</a:t>
            </a:r>
            <a:r>
              <a:rPr lang="ja-JP" altLang="en-US" b="1" i="0" dirty="0">
                <a:solidFill>
                  <a:srgbClr val="C00000"/>
                </a:solidFill>
                <a:effectLst/>
                <a:latin typeface="BIZ UDP明朝 Medium" panose="02020500000000000000" pitchFamily="18" charset="-128"/>
                <a:ea typeface="BIZ UDP明朝 Medium" panose="02020500000000000000" pitchFamily="18" charset="-128"/>
              </a:rPr>
              <a:t>私有財産は、正当な補償の下に、これを公共のために用いることができる</a:t>
            </a:r>
            <a:r>
              <a:rPr lang="ja-JP" altLang="en-US" b="1" i="0" dirty="0">
                <a:solidFill>
                  <a:srgbClr val="474747"/>
                </a:solidFill>
                <a:effectLst/>
                <a:latin typeface="BIZ UDP明朝 Medium" panose="02020500000000000000" pitchFamily="18" charset="-128"/>
                <a:ea typeface="BIZ UDP明朝 Medium" panose="02020500000000000000" pitchFamily="18" charset="-128"/>
              </a:rPr>
              <a:t>」とある。</a:t>
            </a:r>
            <a:endParaRPr lang="ja-JP" altLang="en-US"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41081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非軍事組織による</a:t>
            </a:r>
            <a:r>
              <a:rPr lang="en-US" altLang="ja-JP" sz="2400" b="1" dirty="0">
                <a:latin typeface="BIZ UDPゴシック" panose="020B0400000000000000" pitchFamily="50" charset="-128"/>
                <a:ea typeface="BIZ UDPゴシック" panose="020B0400000000000000" pitchFamily="50" charset="-128"/>
              </a:rPr>
              <a:t>UAP</a:t>
            </a:r>
            <a:r>
              <a:rPr lang="ja-JP" altLang="en-US" sz="2400" b="1" dirty="0">
                <a:latin typeface="BIZ UDPゴシック" panose="020B0400000000000000" pitchFamily="50" charset="-128"/>
                <a:ea typeface="BIZ UDPゴシック" panose="020B0400000000000000" pitchFamily="50" charset="-128"/>
              </a:rPr>
              <a:t>研究</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4578" name="Picture 2" descr="undefined">
            <a:extLst>
              <a:ext uri="{FF2B5EF4-FFF2-40B4-BE49-F238E27FC236}">
                <a16:creationId xmlns:a16="http://schemas.microsoft.com/office/drawing/2014/main" id="{9E6F31D0-FC71-2099-49AB-9861D59AC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702733"/>
            <a:ext cx="4783668" cy="382693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29E45304-9E5D-0662-16C6-1E33AFFEA834}"/>
              </a:ext>
            </a:extLst>
          </p:cNvPr>
          <p:cNvSpPr txBox="1"/>
          <p:nvPr/>
        </p:nvSpPr>
        <p:spPr>
          <a:xfrm>
            <a:off x="861484" y="4477413"/>
            <a:ext cx="3100916" cy="369332"/>
          </a:xfrm>
          <a:prstGeom prst="rect">
            <a:avLst/>
          </a:prstGeom>
          <a:noFill/>
        </p:spPr>
        <p:txBody>
          <a:bodyPr wrap="square">
            <a:spAutoFit/>
          </a:bodyPr>
          <a:lstStyle/>
          <a:p>
            <a:pPr algn="ctr"/>
            <a:r>
              <a:rPr lang="ja-JP" altLang="en-US" i="0" dirty="0">
                <a:solidFill>
                  <a:srgbClr val="202122"/>
                </a:solidFill>
                <a:effectLst/>
                <a:latin typeface="BIZ UDPゴシック" panose="020B0400000000000000" pitchFamily="50" charset="-128"/>
                <a:ea typeface="BIZ UDPゴシック" panose="020B0400000000000000" pitchFamily="50" charset="-128"/>
              </a:rPr>
              <a:t>ヴァニーヴァー・ブッシュ</a:t>
            </a:r>
            <a:endParaRPr lang="ja-JP" altLang="en-US" dirty="0">
              <a:latin typeface="BIZ UDPゴシック" panose="020B0400000000000000" pitchFamily="50" charset="-128"/>
              <a:ea typeface="BIZ UDPゴシック" panose="020B0400000000000000" pitchFamily="50" charset="-128"/>
            </a:endParaRPr>
          </a:p>
        </p:txBody>
      </p:sp>
      <p:sp>
        <p:nvSpPr>
          <p:cNvPr id="8" name="楕円 7">
            <a:extLst>
              <a:ext uri="{FF2B5EF4-FFF2-40B4-BE49-F238E27FC236}">
                <a16:creationId xmlns:a16="http://schemas.microsoft.com/office/drawing/2014/main" id="{BE571BC8-7C7E-68B6-A3D5-6BEEC932B9D3}"/>
              </a:ext>
            </a:extLst>
          </p:cNvPr>
          <p:cNvSpPr/>
          <p:nvPr/>
        </p:nvSpPr>
        <p:spPr>
          <a:xfrm>
            <a:off x="5461000" y="863599"/>
            <a:ext cx="5858933" cy="220133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b="1" dirty="0">
                <a:solidFill>
                  <a:srgbClr val="C00000"/>
                </a:solidFill>
                <a:latin typeface="BIZ UDPゴシック" panose="020B0400000000000000" pitchFamily="50" charset="-128"/>
                <a:ea typeface="BIZ UDPゴシック" panose="020B0400000000000000" pitchFamily="50" charset="-128"/>
              </a:rPr>
              <a:t>核開発</a:t>
            </a:r>
            <a:endParaRPr kumimoji="1" lang="en-US" altLang="ja-JP" sz="4000" b="1" dirty="0">
              <a:solidFill>
                <a:srgbClr val="C00000"/>
              </a:solidFill>
              <a:latin typeface="BIZ UDPゴシック" panose="020B0400000000000000" pitchFamily="50" charset="-128"/>
              <a:ea typeface="BIZ UDPゴシック" panose="020B0400000000000000" pitchFamily="50" charset="-128"/>
            </a:endParaRPr>
          </a:p>
          <a:p>
            <a:pPr algn="ctr"/>
            <a:r>
              <a:rPr lang="ja-JP" altLang="en-US" sz="4000" b="1" dirty="0">
                <a:solidFill>
                  <a:srgbClr val="C00000"/>
                </a:solidFill>
                <a:latin typeface="BIZ UDPゴシック" panose="020B0400000000000000" pitchFamily="50" charset="-128"/>
                <a:ea typeface="BIZ UDPゴシック" panose="020B0400000000000000" pitchFamily="50" charset="-128"/>
              </a:rPr>
              <a:t>マンハッタン計画</a:t>
            </a:r>
            <a:endParaRPr kumimoji="1" lang="ja-JP" altLang="en-US" sz="4000" b="1" dirty="0">
              <a:solidFill>
                <a:srgbClr val="C00000"/>
              </a:solidFill>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1E0CE04A-3F99-EF2F-E92B-D11E685FA7D9}"/>
              </a:ext>
            </a:extLst>
          </p:cNvPr>
          <p:cNvSpPr/>
          <p:nvPr/>
        </p:nvSpPr>
        <p:spPr>
          <a:xfrm>
            <a:off x="5232399" y="3462500"/>
            <a:ext cx="2040467" cy="1024467"/>
          </a:xfrm>
          <a:prstGeom prst="roundRect">
            <a:avLst>
              <a:gd name="adj" fmla="val 2464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ゴシック" panose="020B0400000000000000" pitchFamily="50" charset="-128"/>
                <a:ea typeface="BIZ UDPゴシック" panose="020B0400000000000000" pitchFamily="50" charset="-128"/>
              </a:rPr>
              <a:t>コンピュータ</a:t>
            </a:r>
            <a:endParaRPr kumimoji="1" lang="en-US" altLang="ja-JP" sz="24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2400" dirty="0">
                <a:solidFill>
                  <a:schemeClr val="tx1"/>
                </a:solidFill>
                <a:latin typeface="BIZ UDPゴシック" panose="020B0400000000000000" pitchFamily="50" charset="-128"/>
                <a:ea typeface="BIZ UDPゴシック" panose="020B0400000000000000" pitchFamily="50" charset="-128"/>
              </a:rPr>
              <a:t>開発</a:t>
            </a:r>
            <a:endParaRPr kumimoji="1" lang="ja-JP" altLang="en-US" sz="2400" dirty="0">
              <a:solidFill>
                <a:schemeClr val="tx1"/>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151B846B-9CA6-8486-484A-DA4B0617F14C}"/>
              </a:ext>
            </a:extLst>
          </p:cNvPr>
          <p:cNvSpPr/>
          <p:nvPr/>
        </p:nvSpPr>
        <p:spPr>
          <a:xfrm>
            <a:off x="9863666" y="3462500"/>
            <a:ext cx="2040467" cy="1024467"/>
          </a:xfrm>
          <a:prstGeom prst="roundRect">
            <a:avLst>
              <a:gd name="adj" fmla="val 24642"/>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ゴシック" panose="020B0400000000000000" pitchFamily="50" charset="-128"/>
                <a:ea typeface="BIZ UDPゴシック" panose="020B0400000000000000" pitchFamily="50" charset="-128"/>
              </a:rPr>
              <a:t>ロケット</a:t>
            </a:r>
            <a:endParaRPr kumimoji="1" lang="en-US" altLang="ja-JP" sz="24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2400" dirty="0">
                <a:solidFill>
                  <a:schemeClr val="tx1"/>
                </a:solidFill>
                <a:latin typeface="BIZ UDPゴシック" panose="020B0400000000000000" pitchFamily="50" charset="-128"/>
                <a:ea typeface="BIZ UDPゴシック" panose="020B0400000000000000" pitchFamily="50" charset="-128"/>
              </a:rPr>
              <a:t>ジェット</a:t>
            </a:r>
          </a:p>
        </p:txBody>
      </p:sp>
      <p:sp>
        <p:nvSpPr>
          <p:cNvPr id="11" name="四角形: 角を丸くする 10">
            <a:extLst>
              <a:ext uri="{FF2B5EF4-FFF2-40B4-BE49-F238E27FC236}">
                <a16:creationId xmlns:a16="http://schemas.microsoft.com/office/drawing/2014/main" id="{07B52A4D-E1F3-6EA5-5CD7-3246DC945C89}"/>
              </a:ext>
            </a:extLst>
          </p:cNvPr>
          <p:cNvSpPr/>
          <p:nvPr/>
        </p:nvSpPr>
        <p:spPr>
          <a:xfrm>
            <a:off x="7548032" y="3462500"/>
            <a:ext cx="2040467" cy="1024467"/>
          </a:xfrm>
          <a:prstGeom prst="roundRect">
            <a:avLst>
              <a:gd name="adj" fmla="val 2464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生物兵器</a:t>
            </a:r>
            <a:endParaRPr kumimoji="1"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2400" dirty="0">
                <a:solidFill>
                  <a:schemeClr val="bg1"/>
                </a:solidFill>
                <a:latin typeface="BIZ UDPゴシック" panose="020B0400000000000000" pitchFamily="50" charset="-128"/>
                <a:ea typeface="BIZ UDPゴシック" panose="020B0400000000000000" pitchFamily="50" charset="-128"/>
              </a:rPr>
              <a:t>化学兵器</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B514502D-5AE6-197C-A12E-7ABD85D28FB2}"/>
              </a:ext>
            </a:extLst>
          </p:cNvPr>
          <p:cNvSpPr txBox="1"/>
          <p:nvPr/>
        </p:nvSpPr>
        <p:spPr>
          <a:xfrm>
            <a:off x="3480327" y="6522534"/>
            <a:ext cx="4067705" cy="369332"/>
          </a:xfrm>
          <a:prstGeom prst="rect">
            <a:avLst/>
          </a:prstGeom>
          <a:noFill/>
        </p:spPr>
        <p:txBody>
          <a:bodyPr wrap="square">
            <a:spAutoFit/>
          </a:bodyPr>
          <a:lstStyle/>
          <a:p>
            <a:r>
              <a:rPr lang="en-US" altLang="ja-JP" b="1" i="0" dirty="0">
                <a:solidFill>
                  <a:srgbClr val="202122"/>
                </a:solidFill>
                <a:effectLst/>
                <a:latin typeface="Arial" panose="020B0604020202020204" pitchFamily="34" charset="0"/>
              </a:rPr>
              <a:t>Special access programs</a:t>
            </a:r>
            <a:r>
              <a:rPr lang="en-US" altLang="ja-JP" b="0" i="0" dirty="0">
                <a:solidFill>
                  <a:srgbClr val="202122"/>
                </a:solidFill>
                <a:effectLst/>
                <a:latin typeface="Arial" panose="020B0604020202020204" pitchFamily="34" charset="0"/>
              </a:rPr>
              <a:t> (</a:t>
            </a:r>
            <a:r>
              <a:rPr lang="en-US" altLang="ja-JP" b="1" i="0" dirty="0">
                <a:solidFill>
                  <a:srgbClr val="202122"/>
                </a:solidFill>
                <a:effectLst/>
                <a:latin typeface="Arial" panose="020B0604020202020204" pitchFamily="34" charset="0"/>
              </a:rPr>
              <a:t>SAPs</a:t>
            </a:r>
            <a:r>
              <a:rPr lang="en-US" altLang="ja-JP" b="0" i="0" dirty="0">
                <a:solidFill>
                  <a:srgbClr val="202122"/>
                </a:solidFill>
                <a:effectLst/>
                <a:latin typeface="Arial" panose="020B0604020202020204" pitchFamily="34" charset="0"/>
              </a:rPr>
              <a:t>)</a:t>
            </a:r>
            <a:endParaRPr lang="ja-JP" altLang="en-US" dirty="0"/>
          </a:p>
        </p:txBody>
      </p:sp>
      <p:sp>
        <p:nvSpPr>
          <p:cNvPr id="5" name="楕円 4">
            <a:extLst>
              <a:ext uri="{FF2B5EF4-FFF2-40B4-BE49-F238E27FC236}">
                <a16:creationId xmlns:a16="http://schemas.microsoft.com/office/drawing/2014/main" id="{A25A09AC-06E7-A7EB-8890-1854E0601523}"/>
              </a:ext>
            </a:extLst>
          </p:cNvPr>
          <p:cNvSpPr/>
          <p:nvPr/>
        </p:nvSpPr>
        <p:spPr>
          <a:xfrm>
            <a:off x="1665962" y="5043246"/>
            <a:ext cx="4443721" cy="127073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国防総省</a:t>
            </a:r>
            <a:endParaRPr lang="en-US" altLang="ja-JP" dirty="0"/>
          </a:p>
          <a:p>
            <a:pPr algn="ctr"/>
            <a:r>
              <a:rPr kumimoji="1" lang="ja-JP" altLang="en-US" dirty="0"/>
              <a:t>陸軍・海軍・空軍・海兵隊</a:t>
            </a:r>
            <a:endParaRPr kumimoji="1" lang="en-US" altLang="ja-JP" dirty="0"/>
          </a:p>
          <a:p>
            <a:pPr algn="ctr"/>
            <a:r>
              <a:rPr lang="ja-JP" altLang="en-US" dirty="0"/>
              <a:t>宇宙軍・沿岸監視隊</a:t>
            </a:r>
            <a:endParaRPr kumimoji="1" lang="ja-JP" altLang="en-US" dirty="0"/>
          </a:p>
        </p:txBody>
      </p:sp>
      <p:sp>
        <p:nvSpPr>
          <p:cNvPr id="2" name="楕円 1">
            <a:extLst>
              <a:ext uri="{FF2B5EF4-FFF2-40B4-BE49-F238E27FC236}">
                <a16:creationId xmlns:a16="http://schemas.microsoft.com/office/drawing/2014/main" id="{A5E55CC1-1158-BF8F-4C5F-691D84FB62EE}"/>
              </a:ext>
            </a:extLst>
          </p:cNvPr>
          <p:cNvSpPr/>
          <p:nvPr/>
        </p:nvSpPr>
        <p:spPr>
          <a:xfrm>
            <a:off x="5574083" y="4978399"/>
            <a:ext cx="4183693" cy="14647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BIZ UDPゴシック" panose="020B0400000000000000" pitchFamily="50" charset="-128"/>
                <a:ea typeface="BIZ UDPゴシック" panose="020B0400000000000000" pitchFamily="50" charset="-128"/>
              </a:rPr>
              <a:t>民間企業</a:t>
            </a:r>
            <a:endParaRPr kumimoji="1" lang="en-US" altLang="ja-JP" sz="2800" dirty="0">
              <a:latin typeface="BIZ UDPゴシック" panose="020B0400000000000000" pitchFamily="50" charset="-128"/>
              <a:ea typeface="BIZ UDPゴシック" panose="020B0400000000000000" pitchFamily="50" charset="-128"/>
            </a:endParaRPr>
          </a:p>
          <a:p>
            <a:pPr algn="ctr"/>
            <a:r>
              <a:rPr lang="ja-JP" altLang="en-US" sz="2800" dirty="0">
                <a:latin typeface="BIZ UDPゴシック" panose="020B0400000000000000" pitchFamily="50" charset="-128"/>
                <a:ea typeface="BIZ UDPゴシック" panose="020B0400000000000000" pitchFamily="50" charset="-128"/>
              </a:rPr>
              <a:t>シンクタンク</a:t>
            </a:r>
            <a:endParaRPr lang="en-US" altLang="ja-JP" sz="28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FDDC7728-6161-6B61-B1B3-201F43999D89}"/>
              </a:ext>
            </a:extLst>
          </p:cNvPr>
          <p:cNvSpPr/>
          <p:nvPr/>
        </p:nvSpPr>
        <p:spPr>
          <a:xfrm>
            <a:off x="1490597" y="4884536"/>
            <a:ext cx="7302674" cy="1637998"/>
          </a:xfrm>
          <a:custGeom>
            <a:avLst/>
            <a:gdLst>
              <a:gd name="connsiteX0" fmla="*/ 0 w 7302674"/>
              <a:gd name="connsiteY0" fmla="*/ 273005 h 1637998"/>
              <a:gd name="connsiteX1" fmla="*/ 273005 w 7302674"/>
              <a:gd name="connsiteY1" fmla="*/ 0 h 1637998"/>
              <a:gd name="connsiteX2" fmla="*/ 971194 w 7302674"/>
              <a:gd name="connsiteY2" fmla="*/ 0 h 1637998"/>
              <a:gd name="connsiteX3" fmla="*/ 1669382 w 7302674"/>
              <a:gd name="connsiteY3" fmla="*/ 0 h 1637998"/>
              <a:gd name="connsiteX4" fmla="*/ 2367571 w 7302674"/>
              <a:gd name="connsiteY4" fmla="*/ 0 h 1637998"/>
              <a:gd name="connsiteX5" fmla="*/ 2727926 w 7302674"/>
              <a:gd name="connsiteY5" fmla="*/ 0 h 1637998"/>
              <a:gd name="connsiteX6" fmla="*/ 3358548 w 7302674"/>
              <a:gd name="connsiteY6" fmla="*/ 0 h 1637998"/>
              <a:gd name="connsiteX7" fmla="*/ 3989170 w 7302674"/>
              <a:gd name="connsiteY7" fmla="*/ 0 h 1637998"/>
              <a:gd name="connsiteX8" fmla="*/ 4552226 w 7302674"/>
              <a:gd name="connsiteY8" fmla="*/ 0 h 1637998"/>
              <a:gd name="connsiteX9" fmla="*/ 5047714 w 7302674"/>
              <a:gd name="connsiteY9" fmla="*/ 0 h 1637998"/>
              <a:gd name="connsiteX10" fmla="*/ 5475636 w 7302674"/>
              <a:gd name="connsiteY10" fmla="*/ 0 h 1637998"/>
              <a:gd name="connsiteX11" fmla="*/ 6106258 w 7302674"/>
              <a:gd name="connsiteY11" fmla="*/ 0 h 1637998"/>
              <a:gd name="connsiteX12" fmla="*/ 6534180 w 7302674"/>
              <a:gd name="connsiteY12" fmla="*/ 0 h 1637998"/>
              <a:gd name="connsiteX13" fmla="*/ 7029669 w 7302674"/>
              <a:gd name="connsiteY13" fmla="*/ 0 h 1637998"/>
              <a:gd name="connsiteX14" fmla="*/ 7302674 w 7302674"/>
              <a:gd name="connsiteY14" fmla="*/ 273005 h 1637998"/>
              <a:gd name="connsiteX15" fmla="*/ 7302674 w 7302674"/>
              <a:gd name="connsiteY15" fmla="*/ 840839 h 1637998"/>
              <a:gd name="connsiteX16" fmla="*/ 7302674 w 7302674"/>
              <a:gd name="connsiteY16" fmla="*/ 1364993 h 1637998"/>
              <a:gd name="connsiteX17" fmla="*/ 7029669 w 7302674"/>
              <a:gd name="connsiteY17" fmla="*/ 1637998 h 1637998"/>
              <a:gd name="connsiteX18" fmla="*/ 6601747 w 7302674"/>
              <a:gd name="connsiteY18" fmla="*/ 1637998 h 1637998"/>
              <a:gd name="connsiteX19" fmla="*/ 5971125 w 7302674"/>
              <a:gd name="connsiteY19" fmla="*/ 1637998 h 1637998"/>
              <a:gd name="connsiteX20" fmla="*/ 5408070 w 7302674"/>
              <a:gd name="connsiteY20" fmla="*/ 1637998 h 1637998"/>
              <a:gd name="connsiteX21" fmla="*/ 5047714 w 7302674"/>
              <a:gd name="connsiteY21" fmla="*/ 1637998 h 1637998"/>
              <a:gd name="connsiteX22" fmla="*/ 4552226 w 7302674"/>
              <a:gd name="connsiteY22" fmla="*/ 1637998 h 1637998"/>
              <a:gd name="connsiteX23" fmla="*/ 3921604 w 7302674"/>
              <a:gd name="connsiteY23" fmla="*/ 1637998 h 1637998"/>
              <a:gd name="connsiteX24" fmla="*/ 3290982 w 7302674"/>
              <a:gd name="connsiteY24" fmla="*/ 1637998 h 1637998"/>
              <a:gd name="connsiteX25" fmla="*/ 2727926 w 7302674"/>
              <a:gd name="connsiteY25" fmla="*/ 1637998 h 1637998"/>
              <a:gd name="connsiteX26" fmla="*/ 2164871 w 7302674"/>
              <a:gd name="connsiteY26" fmla="*/ 1637998 h 1637998"/>
              <a:gd name="connsiteX27" fmla="*/ 1804516 w 7302674"/>
              <a:gd name="connsiteY27" fmla="*/ 1637998 h 1637998"/>
              <a:gd name="connsiteX28" fmla="*/ 1173894 w 7302674"/>
              <a:gd name="connsiteY28" fmla="*/ 1637998 h 1637998"/>
              <a:gd name="connsiteX29" fmla="*/ 273005 w 7302674"/>
              <a:gd name="connsiteY29" fmla="*/ 1637998 h 1637998"/>
              <a:gd name="connsiteX30" fmla="*/ 0 w 7302674"/>
              <a:gd name="connsiteY30" fmla="*/ 1364993 h 1637998"/>
              <a:gd name="connsiteX31" fmla="*/ 0 w 7302674"/>
              <a:gd name="connsiteY31" fmla="*/ 808079 h 1637998"/>
              <a:gd name="connsiteX32" fmla="*/ 0 w 7302674"/>
              <a:gd name="connsiteY32" fmla="*/ 273005 h 163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302674" h="1637998" extrusionOk="0">
                <a:moveTo>
                  <a:pt x="0" y="273005"/>
                </a:moveTo>
                <a:cubicBezTo>
                  <a:pt x="-4111" y="80580"/>
                  <a:pt x="146052" y="4257"/>
                  <a:pt x="273005" y="0"/>
                </a:cubicBezTo>
                <a:cubicBezTo>
                  <a:pt x="521286" y="-81348"/>
                  <a:pt x="664823" y="34341"/>
                  <a:pt x="971194" y="0"/>
                </a:cubicBezTo>
                <a:cubicBezTo>
                  <a:pt x="1277565" y="-34341"/>
                  <a:pt x="1404386" y="61120"/>
                  <a:pt x="1669382" y="0"/>
                </a:cubicBezTo>
                <a:cubicBezTo>
                  <a:pt x="1934378" y="-61120"/>
                  <a:pt x="2074042" y="74160"/>
                  <a:pt x="2367571" y="0"/>
                </a:cubicBezTo>
                <a:cubicBezTo>
                  <a:pt x="2661100" y="-74160"/>
                  <a:pt x="2632816" y="12807"/>
                  <a:pt x="2727926" y="0"/>
                </a:cubicBezTo>
                <a:cubicBezTo>
                  <a:pt x="2823036" y="-12807"/>
                  <a:pt x="3231228" y="5244"/>
                  <a:pt x="3358548" y="0"/>
                </a:cubicBezTo>
                <a:cubicBezTo>
                  <a:pt x="3485868" y="-5244"/>
                  <a:pt x="3723635" y="68002"/>
                  <a:pt x="3989170" y="0"/>
                </a:cubicBezTo>
                <a:cubicBezTo>
                  <a:pt x="4254705" y="-68002"/>
                  <a:pt x="4429298" y="58147"/>
                  <a:pt x="4552226" y="0"/>
                </a:cubicBezTo>
                <a:cubicBezTo>
                  <a:pt x="4675154" y="-58147"/>
                  <a:pt x="4818464" y="57743"/>
                  <a:pt x="5047714" y="0"/>
                </a:cubicBezTo>
                <a:cubicBezTo>
                  <a:pt x="5276964" y="-57743"/>
                  <a:pt x="5294416" y="7004"/>
                  <a:pt x="5475636" y="0"/>
                </a:cubicBezTo>
                <a:cubicBezTo>
                  <a:pt x="5656856" y="-7004"/>
                  <a:pt x="5911767" y="65348"/>
                  <a:pt x="6106258" y="0"/>
                </a:cubicBezTo>
                <a:cubicBezTo>
                  <a:pt x="6300749" y="-65348"/>
                  <a:pt x="6355118" y="3290"/>
                  <a:pt x="6534180" y="0"/>
                </a:cubicBezTo>
                <a:cubicBezTo>
                  <a:pt x="6713242" y="-3290"/>
                  <a:pt x="6831061" y="34481"/>
                  <a:pt x="7029669" y="0"/>
                </a:cubicBezTo>
                <a:cubicBezTo>
                  <a:pt x="7195348" y="29889"/>
                  <a:pt x="7306376" y="142412"/>
                  <a:pt x="7302674" y="273005"/>
                </a:cubicBezTo>
                <a:cubicBezTo>
                  <a:pt x="7355265" y="434112"/>
                  <a:pt x="7257748" y="653190"/>
                  <a:pt x="7302674" y="840839"/>
                </a:cubicBezTo>
                <a:cubicBezTo>
                  <a:pt x="7347600" y="1028488"/>
                  <a:pt x="7280816" y="1142428"/>
                  <a:pt x="7302674" y="1364993"/>
                </a:cubicBezTo>
                <a:cubicBezTo>
                  <a:pt x="7296000" y="1558411"/>
                  <a:pt x="7187744" y="1600236"/>
                  <a:pt x="7029669" y="1637998"/>
                </a:cubicBezTo>
                <a:cubicBezTo>
                  <a:pt x="6850822" y="1658114"/>
                  <a:pt x="6743486" y="1624655"/>
                  <a:pt x="6601747" y="1637998"/>
                </a:cubicBezTo>
                <a:cubicBezTo>
                  <a:pt x="6460008" y="1651341"/>
                  <a:pt x="6100069" y="1588463"/>
                  <a:pt x="5971125" y="1637998"/>
                </a:cubicBezTo>
                <a:cubicBezTo>
                  <a:pt x="5842181" y="1687533"/>
                  <a:pt x="5529682" y="1608125"/>
                  <a:pt x="5408070" y="1637998"/>
                </a:cubicBezTo>
                <a:cubicBezTo>
                  <a:pt x="5286458" y="1667871"/>
                  <a:pt x="5138103" y="1618504"/>
                  <a:pt x="5047714" y="1637998"/>
                </a:cubicBezTo>
                <a:cubicBezTo>
                  <a:pt x="4957325" y="1657492"/>
                  <a:pt x="4741204" y="1587660"/>
                  <a:pt x="4552226" y="1637998"/>
                </a:cubicBezTo>
                <a:cubicBezTo>
                  <a:pt x="4363248" y="1688336"/>
                  <a:pt x="4114108" y="1580679"/>
                  <a:pt x="3921604" y="1637998"/>
                </a:cubicBezTo>
                <a:cubicBezTo>
                  <a:pt x="3729100" y="1695317"/>
                  <a:pt x="3534809" y="1567400"/>
                  <a:pt x="3290982" y="1637998"/>
                </a:cubicBezTo>
                <a:cubicBezTo>
                  <a:pt x="3047155" y="1708596"/>
                  <a:pt x="2930191" y="1621586"/>
                  <a:pt x="2727926" y="1637998"/>
                </a:cubicBezTo>
                <a:cubicBezTo>
                  <a:pt x="2525661" y="1654410"/>
                  <a:pt x="2286387" y="1597486"/>
                  <a:pt x="2164871" y="1637998"/>
                </a:cubicBezTo>
                <a:cubicBezTo>
                  <a:pt x="2043356" y="1678510"/>
                  <a:pt x="1938159" y="1632931"/>
                  <a:pt x="1804516" y="1637998"/>
                </a:cubicBezTo>
                <a:cubicBezTo>
                  <a:pt x="1670873" y="1643065"/>
                  <a:pt x="1358429" y="1583959"/>
                  <a:pt x="1173894" y="1637998"/>
                </a:cubicBezTo>
                <a:cubicBezTo>
                  <a:pt x="989359" y="1692037"/>
                  <a:pt x="575044" y="1605505"/>
                  <a:pt x="273005" y="1637998"/>
                </a:cubicBezTo>
                <a:cubicBezTo>
                  <a:pt x="133526" y="1638403"/>
                  <a:pt x="3270" y="1521576"/>
                  <a:pt x="0" y="1364993"/>
                </a:cubicBezTo>
                <a:cubicBezTo>
                  <a:pt x="-48888" y="1207123"/>
                  <a:pt x="62341" y="960696"/>
                  <a:pt x="0" y="808079"/>
                </a:cubicBezTo>
                <a:cubicBezTo>
                  <a:pt x="-62341" y="655462"/>
                  <a:pt x="27570" y="477922"/>
                  <a:pt x="0" y="273005"/>
                </a:cubicBezTo>
                <a:close/>
              </a:path>
            </a:pathLst>
          </a:custGeom>
          <a:noFill/>
          <a:ln w="76200">
            <a:solidFill>
              <a:schemeClr val="bg1">
                <a:lumMod val="75000"/>
              </a:schemeClr>
            </a:solidFill>
            <a:prstDash val="sysDash"/>
            <a:extLst>
              <a:ext uri="{C807C97D-BFC1-408E-A445-0C87EB9F89A2}">
                <ask:lineSketchStyleProps xmlns:ask="http://schemas.microsoft.com/office/drawing/2018/sketchyshapes" sd="2997524768">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Picture 4" descr="UFOのイラスト">
            <a:extLst>
              <a:ext uri="{FF2B5EF4-FFF2-40B4-BE49-F238E27FC236}">
                <a16:creationId xmlns:a16="http://schemas.microsoft.com/office/drawing/2014/main" id="{9C01313D-9B68-AA2A-C4C2-AB1559D8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97687">
            <a:off x="8998277" y="4852234"/>
            <a:ext cx="2165353" cy="170521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爆弾のイラスト">
            <a:extLst>
              <a:ext uri="{FF2B5EF4-FFF2-40B4-BE49-F238E27FC236}">
                <a16:creationId xmlns:a16="http://schemas.microsoft.com/office/drawing/2014/main" id="{5670E51C-21D5-2DF8-60AA-727D0749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7890">
            <a:off x="9615829" y="677393"/>
            <a:ext cx="1249262" cy="12492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爆破スイッチのイラスト">
            <a:extLst>
              <a:ext uri="{FF2B5EF4-FFF2-40B4-BE49-F238E27FC236}">
                <a16:creationId xmlns:a16="http://schemas.microsoft.com/office/drawing/2014/main" id="{C1C325AA-CAB3-A155-0C91-E3C2850DD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5162877"/>
            <a:ext cx="1064670" cy="106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46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A map showing the state of Nevada with the Nevada Test &amp;amp; Training Range and Area 51.">
            <a:extLst>
              <a:ext uri="{FF2B5EF4-FFF2-40B4-BE49-F238E27FC236}">
                <a16:creationId xmlns:a16="http://schemas.microsoft.com/office/drawing/2014/main" id="{80047ECF-D252-61CA-1FF8-18743BE77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33" y="473551"/>
            <a:ext cx="4052712" cy="6399019"/>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798D0495-48D1-1FB8-952A-DC42DFF2418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latin typeface="BIZ UDPゴシック" panose="020B0400000000000000" pitchFamily="50" charset="-128"/>
                <a:ea typeface="BIZ UDPゴシック" panose="020B0400000000000000" pitchFamily="50" charset="-128"/>
              </a:rPr>
              <a:t>AREA51</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2052" name="Picture 4" descr="aerial photography, photography, thoroughfare, map,">
            <a:extLst>
              <a:ext uri="{FF2B5EF4-FFF2-40B4-BE49-F238E27FC236}">
                <a16:creationId xmlns:a16="http://schemas.microsoft.com/office/drawing/2014/main" id="{6CD5BFF6-658D-6F54-65F6-AA0FE7AB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103" y="590550"/>
            <a:ext cx="5282241"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エリア51」UFO研究施設の神話：覗いてはいけない謎の軍事施設の背景にある真実｜エスクァイア日本版">
            <a:extLst>
              <a:ext uri="{FF2B5EF4-FFF2-40B4-BE49-F238E27FC236}">
                <a16:creationId xmlns:a16="http://schemas.microsoft.com/office/drawing/2014/main" id="{6701539C-7E0A-B28D-A2E5-467F5702E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103" y="4708049"/>
            <a:ext cx="4052712" cy="20263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117">
            <a:extLst>
              <a:ext uri="{FF2B5EF4-FFF2-40B4-BE49-F238E27FC236}">
                <a16:creationId xmlns:a16="http://schemas.microsoft.com/office/drawing/2014/main" id="{C8A122AA-018B-27D6-AB91-8717A87B4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9832" y="4708049"/>
            <a:ext cx="3066271" cy="20263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エリア51 世界でもっとも有名な秘密基地の真実 - 太田出版">
            <a:extLst>
              <a:ext uri="{FF2B5EF4-FFF2-40B4-BE49-F238E27FC236}">
                <a16:creationId xmlns:a16="http://schemas.microsoft.com/office/drawing/2014/main" id="{A5F57D47-B461-FB21-1962-AD692F00F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5234" y="590550"/>
            <a:ext cx="1707228" cy="250496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01E31C6-ABB9-166A-E89C-B89806DE46DA}"/>
              </a:ext>
            </a:extLst>
          </p:cNvPr>
          <p:cNvSpPr txBox="1"/>
          <p:nvPr/>
        </p:nvSpPr>
        <p:spPr>
          <a:xfrm>
            <a:off x="10331151" y="3212512"/>
            <a:ext cx="1824952" cy="1323439"/>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極秘プロジェクトに関与してきた</a:t>
            </a:r>
            <a:r>
              <a:rPr kumimoji="1" lang="en-US" altLang="ja-JP" sz="1600" dirty="0">
                <a:latin typeface="BIZ UDPゴシック" panose="020B0400000000000000" pitchFamily="50" charset="-128"/>
                <a:ea typeface="BIZ UDPゴシック" panose="020B0400000000000000" pitchFamily="50" charset="-128"/>
              </a:rPr>
              <a:t>EG&amp;G</a:t>
            </a:r>
            <a:r>
              <a:rPr kumimoji="1" lang="ja-JP" altLang="en-US" sz="1600" dirty="0">
                <a:latin typeface="BIZ UDPゴシック" panose="020B0400000000000000" pitchFamily="50" charset="-128"/>
                <a:ea typeface="BIZ UDPゴシック" panose="020B0400000000000000" pitchFamily="50" charset="-128"/>
              </a:rPr>
              <a:t>社について記載あり。</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貴重な内容です。</a:t>
            </a:r>
          </a:p>
        </p:txBody>
      </p:sp>
    </p:spTree>
    <p:extLst>
      <p:ext uri="{BB962C8B-B14F-4D97-AF65-F5344CB8AC3E}">
        <p14:creationId xmlns:p14="http://schemas.microsoft.com/office/powerpoint/2010/main" val="170505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870A2E0-A5A7-E32E-C1E8-3891B6C80BF9}"/>
              </a:ext>
            </a:extLst>
          </p:cNvPr>
          <p:cNvPicPr>
            <a:picLocks noChangeAspect="1"/>
          </p:cNvPicPr>
          <p:nvPr/>
        </p:nvPicPr>
        <p:blipFill>
          <a:blip r:embed="rId2"/>
          <a:stretch>
            <a:fillRect/>
          </a:stretch>
        </p:blipFill>
        <p:spPr>
          <a:xfrm>
            <a:off x="3035864" y="0"/>
            <a:ext cx="6120271" cy="6858000"/>
          </a:xfrm>
          <a:prstGeom prst="rect">
            <a:avLst/>
          </a:prstGeom>
        </p:spPr>
      </p:pic>
      <p:sp>
        <p:nvSpPr>
          <p:cNvPr id="4" name="テキスト ボックス 3">
            <a:extLst>
              <a:ext uri="{FF2B5EF4-FFF2-40B4-BE49-F238E27FC236}">
                <a16:creationId xmlns:a16="http://schemas.microsoft.com/office/drawing/2014/main" id="{0E4EE492-373B-D2D5-E584-7E2064383077}"/>
              </a:ext>
            </a:extLst>
          </p:cNvPr>
          <p:cNvSpPr txBox="1"/>
          <p:nvPr/>
        </p:nvSpPr>
        <p:spPr>
          <a:xfrm rot="5400000">
            <a:off x="8590361" y="3329255"/>
            <a:ext cx="6718935" cy="338554"/>
          </a:xfrm>
          <a:prstGeom prst="rect">
            <a:avLst/>
          </a:prstGeom>
          <a:noFill/>
        </p:spPr>
        <p:txBody>
          <a:bodyPr wrap="square">
            <a:spAutoFit/>
          </a:bodyPr>
          <a:lstStyle/>
          <a:p>
            <a:pPr algn="ctr"/>
            <a:r>
              <a:rPr lang="en-US" altLang="ja-JP" sz="1600" dirty="0">
                <a:solidFill>
                  <a:srgbClr val="C00000"/>
                </a:solidFill>
                <a:latin typeface="Adobe Devanagari" panose="02040503050201020203" pitchFamily="18" charset="0"/>
                <a:cs typeface="Adobe Devanagari" panose="02040503050201020203" pitchFamily="18" charset="0"/>
              </a:rPr>
              <a:t>https://www.democrats.senate.gov/imo/media/doc/uap_amendment.pdf</a:t>
            </a:r>
            <a:endParaRPr lang="ja-JP" altLang="en-US" sz="1600" dirty="0">
              <a:solidFill>
                <a:srgbClr val="C00000"/>
              </a:solidFill>
              <a:latin typeface="Adobe Devanagari" panose="02040503050201020203" pitchFamily="18" charset="0"/>
              <a:cs typeface="Adobe Devanagari" panose="02040503050201020203" pitchFamily="18" charset="0"/>
            </a:endParaRPr>
          </a:p>
        </p:txBody>
      </p:sp>
      <p:pic>
        <p:nvPicPr>
          <p:cNvPr id="9" name="図 8">
            <a:extLst>
              <a:ext uri="{FF2B5EF4-FFF2-40B4-BE49-F238E27FC236}">
                <a16:creationId xmlns:a16="http://schemas.microsoft.com/office/drawing/2014/main" id="{D3060513-5320-D218-39F6-3A8706C99BE4}"/>
              </a:ext>
            </a:extLst>
          </p:cNvPr>
          <p:cNvPicPr>
            <a:picLocks noChangeAspect="1"/>
          </p:cNvPicPr>
          <p:nvPr/>
        </p:nvPicPr>
        <p:blipFill>
          <a:blip r:embed="rId3"/>
          <a:stretch>
            <a:fillRect/>
          </a:stretch>
        </p:blipFill>
        <p:spPr>
          <a:xfrm>
            <a:off x="242171" y="5619227"/>
            <a:ext cx="1148171" cy="1148171"/>
          </a:xfrm>
          <a:prstGeom prst="rect">
            <a:avLst/>
          </a:prstGeom>
        </p:spPr>
      </p:pic>
      <p:sp>
        <p:nvSpPr>
          <p:cNvPr id="5" name="正方形/長方形 4">
            <a:extLst>
              <a:ext uri="{FF2B5EF4-FFF2-40B4-BE49-F238E27FC236}">
                <a16:creationId xmlns:a16="http://schemas.microsoft.com/office/drawing/2014/main" id="{F09444C8-FF96-8F52-8E46-097A5375CCA9}"/>
              </a:ext>
            </a:extLst>
          </p:cNvPr>
          <p:cNvSpPr/>
          <p:nvPr/>
        </p:nvSpPr>
        <p:spPr>
          <a:xfrm>
            <a:off x="3857895" y="940527"/>
            <a:ext cx="4763590" cy="186363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3838F41-DD68-5922-6E42-797C779ED777}"/>
              </a:ext>
            </a:extLst>
          </p:cNvPr>
          <p:cNvSpPr txBox="1"/>
          <p:nvPr/>
        </p:nvSpPr>
        <p:spPr>
          <a:xfrm>
            <a:off x="242171" y="119186"/>
            <a:ext cx="3265202" cy="369332"/>
          </a:xfrm>
          <a:prstGeom prst="rect">
            <a:avLst/>
          </a:prstGeom>
          <a:solidFill>
            <a:srgbClr val="FFFF00"/>
          </a:solidFill>
        </p:spPr>
        <p:txBody>
          <a:bodyPr wrap="square" rtlCol="0">
            <a:spAutoFit/>
          </a:bodyPr>
          <a:lstStyle/>
          <a:p>
            <a:pPr algn="ctr"/>
            <a:r>
              <a:rPr kumimoji="1" lang="en-US" altLang="ja-JP" dirty="0">
                <a:solidFill>
                  <a:srgbClr val="C00000"/>
                </a:solidFill>
                <a:latin typeface="BIZ UDPゴシック" panose="020B0400000000000000" pitchFamily="50" charset="-128"/>
                <a:ea typeface="BIZ UDPゴシック" panose="020B0400000000000000" pitchFamily="50" charset="-128"/>
              </a:rPr>
              <a:t>UAP</a:t>
            </a:r>
            <a:r>
              <a:rPr lang="ja-JP" altLang="en-US" dirty="0">
                <a:solidFill>
                  <a:srgbClr val="C00000"/>
                </a:solidFill>
                <a:latin typeface="BIZ UDPゴシック" panose="020B0400000000000000" pitchFamily="50" charset="-128"/>
                <a:ea typeface="BIZ UDPゴシック" panose="020B0400000000000000" pitchFamily="50" charset="-128"/>
              </a:rPr>
              <a:t>情報公開：委員会設置</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772221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19695</TotalTime>
  <Words>5764</Words>
  <Application>Microsoft Office PowerPoint</Application>
  <PresentationFormat>ワイド画面</PresentationFormat>
  <Paragraphs>346</Paragraphs>
  <Slides>34</Slides>
  <Notes>4</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34</vt:i4>
      </vt:variant>
    </vt:vector>
  </HeadingPairs>
  <TitlesOfParts>
    <vt:vector size="59" baseType="lpstr">
      <vt:lpstr>Adobe Devanagari</vt:lpstr>
      <vt:lpstr>BIZ UDPゴシック</vt:lpstr>
      <vt:lpstr>BIZ UDP明朝 Medium</vt:lpstr>
      <vt:lpstr>HGP創英ﾌﾟﾚｾﾞﾝｽEB</vt:lpstr>
      <vt:lpstr>HGS創英角ｺﾞｼｯｸUB</vt:lpstr>
      <vt:lpstr>UD デジタル 教科書体 NK-B</vt:lpstr>
      <vt:lpstr>游ゴシック</vt:lpstr>
      <vt:lpstr>游ゴシック Light</vt:lpstr>
      <vt:lpstr>ADLaM Display</vt:lpstr>
      <vt:lpstr>Agency FB</vt:lpstr>
      <vt:lpstr>Amasis MT Pro Black</vt:lpstr>
      <vt:lpstr>Arial</vt:lpstr>
      <vt:lpstr>Arial Narrow</vt:lpstr>
      <vt:lpstr>Bahnschrift Light</vt:lpstr>
      <vt:lpstr>Calibri</vt:lpstr>
      <vt:lpstr>Congenial Black</vt:lpstr>
      <vt:lpstr>Garamond</vt:lpstr>
      <vt:lpstr>Georgia</vt:lpstr>
      <vt:lpstr>Gill Sans Ultra Bold</vt:lpstr>
      <vt:lpstr>High Tower Text</vt:lpstr>
      <vt:lpstr>Lato</vt:lpstr>
      <vt:lpstr>Segoe UI</vt:lpstr>
      <vt:lpstr>Times New Roman</vt:lpstr>
      <vt:lpstr>Verdana Pro Cond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Yutaka Abe</dc:creator>
  <cp:lastModifiedBy>Abe,YutakaTKZIM</cp:lastModifiedBy>
  <cp:revision>33</cp:revision>
  <cp:lastPrinted>2024-08-07T23:56:16Z</cp:lastPrinted>
  <dcterms:created xsi:type="dcterms:W3CDTF">2024-05-01T23:39:54Z</dcterms:created>
  <dcterms:modified xsi:type="dcterms:W3CDTF">2024-11-04T12:35:22Z</dcterms:modified>
</cp:coreProperties>
</file>